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5388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864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9573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06701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594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506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494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889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104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7110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56092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E6337-2598-49EF-A441-7DE5F240A0CE}" type="datetimeFigureOut">
              <a:rPr lang="bg-BG" smtClean="0"/>
              <a:t>10.3.2007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26394-A1E8-4439-9CC2-EF5C394BF5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661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145792" y="615077"/>
            <a:ext cx="7900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b="1" dirty="0" smtClean="0">
                <a:solidFill>
                  <a:schemeClr val="bg1"/>
                </a:solidFill>
              </a:rPr>
              <a:t>Безопасно използване на електрична енергия</a:t>
            </a:r>
            <a:endParaRPr lang="bg-BG" sz="5400" b="1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7507224" y="626364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1"/>
                </a:solidFill>
              </a:rPr>
              <a:t>Борис Тодоров и Руси Георгиев</a:t>
            </a:r>
            <a:endParaRPr lang="bg-BG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77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124"/>
            <a:ext cx="12192000" cy="6871124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286000" y="310896"/>
            <a:ext cx="70957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Как да </a:t>
            </a:r>
            <a:r>
              <a:rPr lang="ru-RU" sz="4400" b="1" dirty="0" err="1"/>
              <a:t>пестим</a:t>
            </a:r>
            <a:r>
              <a:rPr lang="ru-RU" sz="4400" b="1" dirty="0"/>
              <a:t> </a:t>
            </a:r>
            <a:r>
              <a:rPr lang="ru-RU" sz="4400" b="1" dirty="0" err="1"/>
              <a:t>електроенергия</a:t>
            </a:r>
            <a:r>
              <a:rPr lang="ru-RU" sz="4400" b="1" dirty="0"/>
              <a:t> </a:t>
            </a:r>
            <a:r>
              <a:rPr lang="ru-RU" sz="4400" b="1" dirty="0" err="1"/>
              <a:t>вкъщи</a:t>
            </a:r>
            <a:r>
              <a:rPr lang="ru-RU" sz="4400" b="1" dirty="0"/>
              <a:t>?</a:t>
            </a:r>
            <a:endParaRPr lang="bg-BG" sz="4400" b="1" dirty="0"/>
          </a:p>
        </p:txBody>
      </p:sp>
      <p:sp>
        <p:nvSpPr>
          <p:cNvPr id="2" name="Правоъгълник 1"/>
          <p:cNvSpPr/>
          <p:nvPr/>
        </p:nvSpPr>
        <p:spPr>
          <a:xfrm>
            <a:off x="469392" y="229144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• </a:t>
            </a:r>
            <a:r>
              <a:rPr lang="ru-RU" b="1" dirty="0" err="1"/>
              <a:t>Най-разпространеният</a:t>
            </a:r>
            <a:r>
              <a:rPr lang="ru-RU" b="1" dirty="0"/>
              <a:t> метод е да не </a:t>
            </a:r>
            <a:r>
              <a:rPr lang="ru-RU" b="1" dirty="0" err="1"/>
              <a:t>оставяме</a:t>
            </a:r>
            <a:r>
              <a:rPr lang="ru-RU" b="1" dirty="0"/>
              <a:t> </a:t>
            </a:r>
            <a:r>
              <a:rPr lang="ru-RU" b="1" dirty="0" err="1"/>
              <a:t>електроуред</a:t>
            </a:r>
            <a:r>
              <a:rPr lang="ru-RU" b="1" dirty="0"/>
              <a:t> включен без </a:t>
            </a:r>
            <a:r>
              <a:rPr lang="ru-RU" b="1" dirty="0" err="1"/>
              <a:t>необходимост</a:t>
            </a:r>
            <a:r>
              <a:rPr lang="ru-RU" b="1" dirty="0"/>
              <a:t>. Не </a:t>
            </a:r>
            <a:r>
              <a:rPr lang="ru-RU" b="1" dirty="0" err="1"/>
              <a:t>бива</a:t>
            </a:r>
            <a:r>
              <a:rPr lang="ru-RU" b="1" dirty="0"/>
              <a:t> в стая, в </a:t>
            </a:r>
            <a:r>
              <a:rPr lang="ru-RU" b="1" dirty="0" err="1"/>
              <a:t>която</a:t>
            </a:r>
            <a:r>
              <a:rPr lang="ru-RU" b="1" dirty="0"/>
              <a:t> </a:t>
            </a:r>
            <a:r>
              <a:rPr lang="ru-RU" b="1" dirty="0" err="1"/>
              <a:t>няма</a:t>
            </a:r>
            <a:r>
              <a:rPr lang="ru-RU" b="1" dirty="0"/>
              <a:t> никого, да светят </a:t>
            </a:r>
            <a:r>
              <a:rPr lang="ru-RU" b="1" dirty="0" err="1" smtClean="0"/>
              <a:t>лампи</a:t>
            </a:r>
            <a:r>
              <a:rPr lang="ru-RU" b="1" dirty="0" smtClean="0"/>
              <a:t> </a:t>
            </a:r>
            <a:r>
              <a:rPr lang="bg-BG" b="1" dirty="0" smtClean="0"/>
              <a:t>или</a:t>
            </a:r>
            <a:r>
              <a:rPr lang="ru-RU" b="1" dirty="0" smtClean="0"/>
              <a:t> </a:t>
            </a:r>
            <a:r>
              <a:rPr lang="ru-RU" b="1" dirty="0"/>
              <a:t>да </a:t>
            </a:r>
            <a:r>
              <a:rPr lang="ru-RU" b="1" dirty="0" err="1"/>
              <a:t>има</a:t>
            </a:r>
            <a:r>
              <a:rPr lang="ru-RU" b="1" dirty="0"/>
              <a:t> включен телевизор</a:t>
            </a:r>
            <a:endParaRPr lang="bg-BG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469392" y="34917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• </a:t>
            </a:r>
            <a:r>
              <a:rPr lang="ru-RU" b="1" dirty="0" err="1"/>
              <a:t>Също</a:t>
            </a:r>
            <a:r>
              <a:rPr lang="ru-RU" b="1" dirty="0"/>
              <a:t> </a:t>
            </a:r>
            <a:r>
              <a:rPr lang="ru-RU" b="1" dirty="0" err="1"/>
              <a:t>така</a:t>
            </a:r>
            <a:r>
              <a:rPr lang="ru-RU" b="1" dirty="0"/>
              <a:t> </a:t>
            </a:r>
            <a:r>
              <a:rPr lang="ru-RU" b="1" dirty="0" err="1"/>
              <a:t>трябва</a:t>
            </a:r>
            <a:r>
              <a:rPr lang="ru-RU" b="1" dirty="0"/>
              <a:t> да се </a:t>
            </a:r>
            <a:r>
              <a:rPr lang="ru-RU" b="1" dirty="0" err="1"/>
              <a:t>използват</a:t>
            </a:r>
            <a:r>
              <a:rPr lang="ru-RU" b="1" dirty="0"/>
              <a:t> само </a:t>
            </a:r>
            <a:r>
              <a:rPr lang="ru-RU" b="1" dirty="0" err="1"/>
              <a:t>изправни</a:t>
            </a:r>
            <a:r>
              <a:rPr lang="ru-RU" b="1" dirty="0"/>
              <a:t> </a:t>
            </a:r>
            <a:r>
              <a:rPr lang="ru-RU" b="1" dirty="0" err="1"/>
              <a:t>електроуреди</a:t>
            </a:r>
            <a:r>
              <a:rPr lang="ru-RU" b="1" dirty="0"/>
              <a:t>.</a:t>
            </a:r>
            <a:endParaRPr lang="bg-BG" b="1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469392" y="413810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• </a:t>
            </a:r>
            <a:r>
              <a:rPr lang="ru-RU" b="1" dirty="0" err="1"/>
              <a:t>Използвайте</a:t>
            </a:r>
            <a:r>
              <a:rPr lang="ru-RU" b="1" dirty="0"/>
              <a:t> </a:t>
            </a:r>
            <a:r>
              <a:rPr lang="ru-RU" b="1" dirty="0" err="1"/>
              <a:t>мощните</a:t>
            </a:r>
            <a:r>
              <a:rPr lang="ru-RU" b="1" dirty="0"/>
              <a:t> </a:t>
            </a:r>
            <a:r>
              <a:rPr lang="ru-RU" b="1" dirty="0" err="1"/>
              <a:t>консуматори</a:t>
            </a:r>
            <a:r>
              <a:rPr lang="ru-RU" b="1" dirty="0"/>
              <a:t> </a:t>
            </a:r>
            <a:r>
              <a:rPr lang="ru-RU" b="1" dirty="0" err="1"/>
              <a:t>предимно</a:t>
            </a:r>
            <a:r>
              <a:rPr lang="ru-RU" b="1" dirty="0"/>
              <a:t> </a:t>
            </a:r>
            <a:r>
              <a:rPr lang="ru-RU" b="1" dirty="0" err="1"/>
              <a:t>нощем</a:t>
            </a:r>
            <a:r>
              <a:rPr lang="ru-RU" b="1" dirty="0"/>
              <a:t>, </a:t>
            </a:r>
            <a:r>
              <a:rPr lang="ru-RU" b="1" dirty="0" err="1"/>
              <a:t>когато</a:t>
            </a:r>
            <a:r>
              <a:rPr lang="ru-RU" b="1" dirty="0"/>
              <a:t> </a:t>
            </a:r>
            <a:r>
              <a:rPr lang="ru-RU" b="1" dirty="0" err="1"/>
              <a:t>електроенергията</a:t>
            </a:r>
            <a:r>
              <a:rPr lang="ru-RU" b="1" dirty="0"/>
              <a:t> е </a:t>
            </a:r>
            <a:r>
              <a:rPr lang="ru-RU" b="1" dirty="0" err="1"/>
              <a:t>по-евтина</a:t>
            </a:r>
            <a:r>
              <a:rPr lang="ru-RU" b="1" dirty="0"/>
              <a:t>.</a:t>
            </a:r>
            <a:endParaRPr lang="bg-BG" b="1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784" y="2157984"/>
            <a:ext cx="4210304" cy="236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2130552" y="318254"/>
            <a:ext cx="75072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5400" b="1" dirty="0"/>
              <a:t>За какво служат бушоните?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299782" y="2340220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• </a:t>
            </a:r>
            <a:r>
              <a:rPr lang="ru-RU" b="1" dirty="0"/>
              <a:t>Вкъщи домашните потребители се включват успоредно към електрическата мрежа. Общият ток през електрическото табло и електромера на входа на всяко домакинство е сума от токовете през всеки потребител. Когато включим едновременно по-голям брой и по-мощни потребители, общият ток нараства, а заедно с него расте и отделената топлина. В резултат проводниците може да прегреят и възниква опасност от пожар. </a:t>
            </a:r>
          </a:p>
          <a:p>
            <a:r>
              <a:rPr lang="ru-RU" b="1" dirty="0"/>
              <a:t>• За предотвратяване на тези опасности на електрическото табло, от което се захранват с непрежение различните вериги в едно домакинство, се монтират специални предпазители – бушони. Когато токът в някоя от веригите превиши допустимата стойност, съответният предпазител прекъсва веригата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106" y="2390834"/>
            <a:ext cx="3613277" cy="2562416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8762649" y="5207501"/>
            <a:ext cx="1546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Бушони</a:t>
            </a:r>
          </a:p>
        </p:txBody>
      </p:sp>
    </p:spTree>
    <p:extLst>
      <p:ext uri="{BB962C8B-B14F-4D97-AF65-F5344CB8AC3E}">
        <p14:creationId xmlns:p14="http://schemas.microsoft.com/office/powerpoint/2010/main" val="3738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1904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2331721" y="467917"/>
            <a:ext cx="73609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/>
              <a:t>Защо</a:t>
            </a:r>
            <a:r>
              <a:rPr lang="ru-RU" sz="4400" b="1" dirty="0"/>
              <a:t> </a:t>
            </a:r>
            <a:r>
              <a:rPr lang="ru-RU" sz="4400" b="1" dirty="0" err="1" smtClean="0"/>
              <a:t>електричната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енергия</a:t>
            </a:r>
            <a:r>
              <a:rPr lang="ru-RU" sz="4400" b="1" dirty="0" smtClean="0"/>
              <a:t> </a:t>
            </a:r>
            <a:r>
              <a:rPr lang="ru-RU" sz="4400" b="1" dirty="0"/>
              <a:t>е </a:t>
            </a:r>
            <a:r>
              <a:rPr lang="ru-RU" sz="4400" b="1" dirty="0" err="1" smtClean="0"/>
              <a:t>опасена</a:t>
            </a:r>
            <a:r>
              <a:rPr lang="ru-RU" sz="4400" b="1" dirty="0" smtClean="0"/>
              <a:t> </a:t>
            </a:r>
            <a:r>
              <a:rPr lang="ru-RU" sz="4400" b="1" dirty="0"/>
              <a:t>за човека?</a:t>
            </a:r>
            <a:endParaRPr lang="bg-BG" sz="4400" b="1" dirty="0"/>
          </a:p>
        </p:txBody>
      </p:sp>
      <p:sp>
        <p:nvSpPr>
          <p:cNvPr id="7" name="Правоъгълник 6"/>
          <p:cNvSpPr/>
          <p:nvPr/>
        </p:nvSpPr>
        <p:spPr>
          <a:xfrm>
            <a:off x="734568" y="188168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• </a:t>
            </a:r>
            <a:r>
              <a:rPr lang="ru-RU" b="1" dirty="0" err="1"/>
              <a:t>Кожата</a:t>
            </a:r>
            <a:r>
              <a:rPr lang="ru-RU" b="1" dirty="0"/>
              <a:t> е </a:t>
            </a:r>
            <a:r>
              <a:rPr lang="ru-RU" b="1" dirty="0" err="1"/>
              <a:t>лош</a:t>
            </a:r>
            <a:r>
              <a:rPr lang="ru-RU" b="1" dirty="0"/>
              <a:t> проводник на </a:t>
            </a:r>
            <a:r>
              <a:rPr lang="ru-RU" b="1" dirty="0" err="1"/>
              <a:t>електричен</a:t>
            </a:r>
            <a:r>
              <a:rPr lang="ru-RU" b="1" dirty="0"/>
              <a:t> ток, но и не е </a:t>
            </a:r>
            <a:r>
              <a:rPr lang="ru-RU" b="1" dirty="0" err="1"/>
              <a:t>изолатор</a:t>
            </a:r>
            <a:r>
              <a:rPr lang="ru-RU" b="1" dirty="0"/>
              <a:t>. </a:t>
            </a:r>
            <a:r>
              <a:rPr lang="ru-RU" b="1" dirty="0" err="1"/>
              <a:t>Останалите</a:t>
            </a:r>
            <a:r>
              <a:rPr lang="ru-RU" b="1" dirty="0"/>
              <a:t> </a:t>
            </a:r>
            <a:r>
              <a:rPr lang="ru-RU" b="1" dirty="0" err="1"/>
              <a:t>тъкани</a:t>
            </a:r>
            <a:r>
              <a:rPr lang="ru-RU" b="1" dirty="0"/>
              <a:t> в </a:t>
            </a:r>
            <a:r>
              <a:rPr lang="ru-RU" b="1" dirty="0" err="1"/>
              <a:t>човешкото</a:t>
            </a:r>
            <a:r>
              <a:rPr lang="ru-RU" b="1" dirty="0"/>
              <a:t> </a:t>
            </a:r>
            <a:r>
              <a:rPr lang="ru-RU" b="1" dirty="0" err="1"/>
              <a:t>тяло</a:t>
            </a:r>
            <a:r>
              <a:rPr lang="ru-RU" b="1" dirty="0"/>
              <a:t> </a:t>
            </a:r>
            <a:r>
              <a:rPr lang="ru-RU" b="1" dirty="0" err="1"/>
              <a:t>провеждат</a:t>
            </a:r>
            <a:r>
              <a:rPr lang="ru-RU" b="1" dirty="0"/>
              <a:t> ток </a:t>
            </a:r>
            <a:r>
              <a:rPr lang="ru-RU" b="1" dirty="0" err="1"/>
              <a:t>относително</a:t>
            </a:r>
            <a:r>
              <a:rPr lang="ru-RU" b="1" dirty="0"/>
              <a:t> добре. </a:t>
            </a:r>
            <a:r>
              <a:rPr lang="ru-RU" b="1" dirty="0" err="1"/>
              <a:t>Затова</a:t>
            </a:r>
            <a:r>
              <a:rPr lang="ru-RU" b="1" dirty="0"/>
              <a:t> </a:t>
            </a:r>
            <a:r>
              <a:rPr lang="ru-RU" b="1" dirty="0" err="1"/>
              <a:t>ако</a:t>
            </a:r>
            <a:r>
              <a:rPr lang="ru-RU" b="1" dirty="0"/>
              <a:t> </a:t>
            </a:r>
            <a:r>
              <a:rPr lang="ru-RU" b="1" dirty="0" err="1"/>
              <a:t>докоснем</a:t>
            </a:r>
            <a:r>
              <a:rPr lang="ru-RU" b="1" dirty="0"/>
              <a:t> </a:t>
            </a:r>
            <a:r>
              <a:rPr lang="ru-RU" b="1" dirty="0" err="1"/>
              <a:t>проводници</a:t>
            </a:r>
            <a:r>
              <a:rPr lang="ru-RU" b="1" dirty="0"/>
              <a:t>, между </a:t>
            </a:r>
            <a:r>
              <a:rPr lang="ru-RU" b="1" dirty="0" err="1"/>
              <a:t>които</a:t>
            </a:r>
            <a:r>
              <a:rPr lang="ru-RU" b="1" dirty="0"/>
              <a:t> </a:t>
            </a:r>
            <a:r>
              <a:rPr lang="ru-RU" b="1" dirty="0" err="1"/>
              <a:t>има</a:t>
            </a:r>
            <a:r>
              <a:rPr lang="ru-RU" b="1" dirty="0"/>
              <a:t> </a:t>
            </a:r>
            <a:r>
              <a:rPr lang="ru-RU" b="1" dirty="0" err="1"/>
              <a:t>напрежение</a:t>
            </a:r>
            <a:r>
              <a:rPr lang="ru-RU" b="1" dirty="0"/>
              <a:t>, през нас </a:t>
            </a:r>
            <a:r>
              <a:rPr lang="ru-RU" b="1" dirty="0" err="1"/>
              <a:t>протича</a:t>
            </a:r>
            <a:r>
              <a:rPr lang="ru-RU" b="1" dirty="0"/>
              <a:t> ток. </a:t>
            </a:r>
            <a:r>
              <a:rPr lang="ru-RU" b="1" dirty="0" err="1"/>
              <a:t>Протичането</a:t>
            </a:r>
            <a:r>
              <a:rPr lang="ru-RU" b="1" dirty="0"/>
              <a:t> на </a:t>
            </a:r>
            <a:r>
              <a:rPr lang="ru-RU" b="1" dirty="0" err="1"/>
              <a:t>електричен</a:t>
            </a:r>
            <a:r>
              <a:rPr lang="ru-RU" b="1" dirty="0"/>
              <a:t> ток през </a:t>
            </a:r>
            <a:r>
              <a:rPr lang="ru-RU" b="1" dirty="0" err="1"/>
              <a:t>човешкото</a:t>
            </a:r>
            <a:r>
              <a:rPr lang="ru-RU" b="1" dirty="0"/>
              <a:t> </a:t>
            </a:r>
            <a:r>
              <a:rPr lang="ru-RU" b="1" dirty="0" err="1"/>
              <a:t>тяло</a:t>
            </a:r>
            <a:r>
              <a:rPr lang="ru-RU" b="1" dirty="0"/>
              <a:t> се </a:t>
            </a:r>
            <a:r>
              <a:rPr lang="ru-RU" b="1" dirty="0" err="1"/>
              <a:t>нарича</a:t>
            </a:r>
            <a:r>
              <a:rPr lang="ru-RU" b="1" dirty="0"/>
              <a:t> токов удар. </a:t>
            </a:r>
            <a:endParaRPr lang="bg-BG" b="1" dirty="0"/>
          </a:p>
        </p:txBody>
      </p:sp>
      <p:sp>
        <p:nvSpPr>
          <p:cNvPr id="8" name="Правоъгълник 7"/>
          <p:cNvSpPr/>
          <p:nvPr/>
        </p:nvSpPr>
        <p:spPr>
          <a:xfrm>
            <a:off x="734568" y="472824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• </a:t>
            </a:r>
            <a:r>
              <a:rPr lang="ru-RU" b="1" dirty="0" err="1"/>
              <a:t>Въздействието</a:t>
            </a:r>
            <a:r>
              <a:rPr lang="ru-RU" b="1" dirty="0"/>
              <a:t> на тока </a:t>
            </a:r>
            <a:r>
              <a:rPr lang="ru-RU" b="1" dirty="0" err="1"/>
              <a:t>върху</a:t>
            </a:r>
            <a:r>
              <a:rPr lang="ru-RU" b="1" dirty="0"/>
              <a:t> човека </a:t>
            </a:r>
            <a:r>
              <a:rPr lang="ru-RU" b="1" dirty="0" err="1"/>
              <a:t>зависи</a:t>
            </a:r>
            <a:r>
              <a:rPr lang="ru-RU" b="1" dirty="0"/>
              <a:t> от </a:t>
            </a:r>
            <a:r>
              <a:rPr lang="ru-RU" b="1" dirty="0" err="1"/>
              <a:t>големината</a:t>
            </a:r>
            <a:r>
              <a:rPr lang="ru-RU" b="1" dirty="0"/>
              <a:t> на тока и от </a:t>
            </a:r>
            <a:r>
              <a:rPr lang="ru-RU" b="1" dirty="0" err="1"/>
              <a:t>органите</a:t>
            </a:r>
            <a:r>
              <a:rPr lang="ru-RU" b="1" dirty="0"/>
              <a:t>, през </a:t>
            </a:r>
            <a:r>
              <a:rPr lang="ru-RU" b="1" dirty="0" err="1"/>
              <a:t>които</a:t>
            </a:r>
            <a:r>
              <a:rPr lang="ru-RU" b="1" dirty="0"/>
              <a:t> </a:t>
            </a:r>
            <a:r>
              <a:rPr lang="ru-RU" b="1" dirty="0" err="1"/>
              <a:t>преминава</a:t>
            </a:r>
            <a:r>
              <a:rPr lang="ru-RU" b="1" dirty="0"/>
              <a:t>. </a:t>
            </a:r>
            <a:r>
              <a:rPr lang="ru-RU" b="1" dirty="0" err="1"/>
              <a:t>Силният</a:t>
            </a:r>
            <a:r>
              <a:rPr lang="ru-RU" b="1" dirty="0"/>
              <a:t> ток може да </a:t>
            </a:r>
            <a:r>
              <a:rPr lang="ru-RU" b="1" dirty="0" err="1"/>
              <a:t>предизвика</a:t>
            </a:r>
            <a:r>
              <a:rPr lang="ru-RU" b="1" dirty="0"/>
              <a:t> </a:t>
            </a:r>
            <a:r>
              <a:rPr lang="ru-RU" b="1" dirty="0" err="1"/>
              <a:t>мускулни</a:t>
            </a:r>
            <a:r>
              <a:rPr lang="ru-RU" b="1" dirty="0"/>
              <a:t> </a:t>
            </a:r>
            <a:r>
              <a:rPr lang="ru-RU" b="1" dirty="0" err="1"/>
              <a:t>конвулсии</a:t>
            </a:r>
            <a:r>
              <a:rPr lang="ru-RU" b="1" dirty="0"/>
              <a:t>, </a:t>
            </a:r>
            <a:r>
              <a:rPr lang="ru-RU" b="1" dirty="0" err="1"/>
              <a:t>схващания</a:t>
            </a:r>
            <a:r>
              <a:rPr lang="ru-RU" b="1" dirty="0"/>
              <a:t> и </a:t>
            </a:r>
            <a:r>
              <a:rPr lang="ru-RU" b="1" dirty="0" err="1"/>
              <a:t>болки</a:t>
            </a:r>
            <a:r>
              <a:rPr lang="ru-RU" b="1" dirty="0"/>
              <a:t>. </a:t>
            </a:r>
            <a:r>
              <a:rPr lang="ru-RU" b="1" dirty="0" err="1"/>
              <a:t>Най</a:t>
            </a:r>
            <a:r>
              <a:rPr lang="ru-RU" b="1" dirty="0"/>
              <a:t>-опасен е ток, който </a:t>
            </a:r>
            <a:r>
              <a:rPr lang="ru-RU" b="1" dirty="0" err="1"/>
              <a:t>минава</a:t>
            </a:r>
            <a:r>
              <a:rPr lang="ru-RU" b="1" dirty="0"/>
              <a:t> през </a:t>
            </a:r>
            <a:r>
              <a:rPr lang="ru-RU" b="1" dirty="0" err="1"/>
              <a:t>сърцето</a:t>
            </a:r>
            <a:r>
              <a:rPr lang="ru-RU" b="1" dirty="0"/>
              <a:t>, </a:t>
            </a:r>
            <a:r>
              <a:rPr lang="ru-RU" b="1" dirty="0" err="1"/>
              <a:t>чиято</a:t>
            </a:r>
            <a:r>
              <a:rPr lang="ru-RU" b="1" dirty="0"/>
              <a:t> </a:t>
            </a:r>
            <a:r>
              <a:rPr lang="ru-RU" b="1" dirty="0" err="1"/>
              <a:t>дейност</a:t>
            </a:r>
            <a:r>
              <a:rPr lang="ru-RU" b="1" dirty="0"/>
              <a:t> се </a:t>
            </a:r>
            <a:r>
              <a:rPr lang="ru-RU" b="1" dirty="0" err="1"/>
              <a:t>управлява</a:t>
            </a:r>
            <a:r>
              <a:rPr lang="ru-RU" b="1" dirty="0"/>
              <a:t> от </a:t>
            </a:r>
            <a:r>
              <a:rPr lang="ru-RU" b="1" dirty="0" err="1"/>
              <a:t>електрични</a:t>
            </a:r>
            <a:r>
              <a:rPr lang="ru-RU" b="1" dirty="0"/>
              <a:t> </a:t>
            </a:r>
            <a:r>
              <a:rPr lang="ru-RU" b="1" dirty="0" err="1"/>
              <a:t>импулси</a:t>
            </a:r>
            <a:r>
              <a:rPr lang="ru-RU" b="1" dirty="0"/>
              <a:t>. </a:t>
            </a:r>
            <a:endParaRPr lang="bg-BG" b="1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328" y="2001017"/>
            <a:ext cx="2522388" cy="3860483"/>
          </a:xfrm>
          <a:prstGeom prst="rect">
            <a:avLst/>
          </a:prstGeom>
        </p:spPr>
      </p:pic>
      <p:sp>
        <p:nvSpPr>
          <p:cNvPr id="10" name="Правоъгълник 9"/>
          <p:cNvSpPr/>
          <p:nvPr/>
        </p:nvSpPr>
        <p:spPr>
          <a:xfrm>
            <a:off x="899232" y="363600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Важно!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Не </a:t>
            </a:r>
            <a:r>
              <a:rPr lang="ru-RU" sz="2000" b="1" dirty="0" err="1">
                <a:solidFill>
                  <a:srgbClr val="FF0000"/>
                </a:solidFill>
              </a:rPr>
              <a:t>докосвайте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неизолиран</a:t>
            </a:r>
            <a:r>
              <a:rPr lang="ru-RU" sz="2000" b="1" dirty="0">
                <a:solidFill>
                  <a:srgbClr val="FF0000"/>
                </a:solidFill>
              </a:rPr>
              <a:t> или с </a:t>
            </a:r>
            <a:r>
              <a:rPr lang="ru-RU" sz="2000" b="1" dirty="0" err="1">
                <a:solidFill>
                  <a:srgbClr val="FF0000"/>
                </a:solidFill>
              </a:rPr>
              <a:t>повредена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err="1">
                <a:solidFill>
                  <a:srgbClr val="FF0000"/>
                </a:solidFill>
              </a:rPr>
              <a:t>изолация</a:t>
            </a:r>
            <a:r>
              <a:rPr lang="ru-RU" sz="2000" b="1" dirty="0">
                <a:solidFill>
                  <a:srgbClr val="FF0000"/>
                </a:solidFill>
              </a:rPr>
              <a:t> проводник!</a:t>
            </a:r>
            <a:endParaRPr lang="bg-BG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0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180"/>
            <a:ext cx="12192000" cy="7104887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1740489" y="43481"/>
            <a:ext cx="87110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Как да </a:t>
            </a:r>
            <a:r>
              <a:rPr lang="ru-RU" sz="4400" dirty="0" err="1"/>
              <a:t>използваме</a:t>
            </a:r>
            <a:r>
              <a:rPr lang="ru-RU" sz="4400" dirty="0"/>
              <a:t> безопасно </a:t>
            </a:r>
            <a:r>
              <a:rPr lang="ru-RU" sz="4400" dirty="0" err="1"/>
              <a:t>електроенергията</a:t>
            </a:r>
            <a:r>
              <a:rPr lang="ru-RU" sz="4400" dirty="0"/>
              <a:t>?</a:t>
            </a:r>
            <a:endParaRPr lang="bg-BG" sz="4400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205551" y="225593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За да избегнете </a:t>
            </a:r>
            <a:r>
              <a:rPr lang="ru-RU" sz="2400" b="1" dirty="0" err="1"/>
              <a:t>токови</a:t>
            </a:r>
            <a:r>
              <a:rPr lang="ru-RU" sz="2400" b="1" dirty="0"/>
              <a:t> </a:t>
            </a:r>
            <a:r>
              <a:rPr lang="ru-RU" sz="2400" b="1" dirty="0" err="1"/>
              <a:t>удари</a:t>
            </a:r>
            <a:r>
              <a:rPr lang="ru-RU" sz="2400" b="1" dirty="0"/>
              <a:t> при работа с </a:t>
            </a:r>
            <a:r>
              <a:rPr lang="ru-RU" sz="2400" b="1" dirty="0" err="1"/>
              <a:t>електроуреди</a:t>
            </a:r>
            <a:r>
              <a:rPr lang="ru-RU" sz="2400" b="1" dirty="0"/>
              <a:t> в дома, е нужно да </a:t>
            </a:r>
            <a:r>
              <a:rPr lang="ru-RU" sz="2400" b="1" dirty="0" err="1"/>
              <a:t>спазвате</a:t>
            </a:r>
            <a:r>
              <a:rPr lang="ru-RU" sz="2400" b="1" dirty="0"/>
              <a:t> </a:t>
            </a:r>
            <a:r>
              <a:rPr lang="ru-RU" sz="2400" b="1" dirty="0" err="1"/>
              <a:t>няколко</a:t>
            </a:r>
            <a:r>
              <a:rPr lang="ru-RU" sz="2400" b="1" dirty="0"/>
              <a:t> </a:t>
            </a:r>
            <a:r>
              <a:rPr lang="ru-RU" sz="2400" b="1" dirty="0" err="1"/>
              <a:t>основни</a:t>
            </a:r>
            <a:r>
              <a:rPr lang="ru-RU" sz="2400" b="1" dirty="0"/>
              <a:t> правила:</a:t>
            </a:r>
          </a:p>
        </p:txBody>
      </p:sp>
      <p:sp>
        <p:nvSpPr>
          <p:cNvPr id="6" name="Правоъгълник 5"/>
          <p:cNvSpPr/>
          <p:nvPr/>
        </p:nvSpPr>
        <p:spPr>
          <a:xfrm>
            <a:off x="205549" y="364247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Не </a:t>
            </a:r>
            <a:r>
              <a:rPr lang="ru-RU" b="1" dirty="0" err="1"/>
              <a:t>използвайте</a:t>
            </a:r>
            <a:r>
              <a:rPr lang="ru-RU" b="1" dirty="0"/>
              <a:t> </a:t>
            </a:r>
            <a:r>
              <a:rPr lang="ru-RU" b="1" dirty="0" err="1"/>
              <a:t>електрически</a:t>
            </a:r>
            <a:r>
              <a:rPr lang="ru-RU" b="1" dirty="0"/>
              <a:t> </a:t>
            </a:r>
            <a:r>
              <a:rPr lang="ru-RU" b="1" dirty="0" err="1"/>
              <a:t>уреди</a:t>
            </a:r>
            <a:r>
              <a:rPr lang="ru-RU" b="1" dirty="0"/>
              <a:t>, </a:t>
            </a:r>
            <a:r>
              <a:rPr lang="ru-RU" b="1" dirty="0" err="1"/>
              <a:t>когато</a:t>
            </a:r>
            <a:r>
              <a:rPr lang="ru-RU" b="1" dirty="0"/>
              <a:t> </a:t>
            </a:r>
            <a:r>
              <a:rPr lang="ru-RU" b="1" dirty="0" err="1"/>
              <a:t>сте</a:t>
            </a:r>
            <a:r>
              <a:rPr lang="ru-RU" b="1" dirty="0"/>
              <a:t> в </a:t>
            </a:r>
            <a:r>
              <a:rPr lang="ru-RU" b="1" dirty="0" err="1"/>
              <a:t>банята</a:t>
            </a:r>
            <a:r>
              <a:rPr lang="ru-RU" b="1" dirty="0"/>
              <a:t>! </a:t>
            </a:r>
            <a:r>
              <a:rPr lang="ru-RU" b="1" dirty="0" err="1"/>
              <a:t>Чешмяната</a:t>
            </a:r>
            <a:r>
              <a:rPr lang="ru-RU" b="1" dirty="0"/>
              <a:t> вода е </a:t>
            </a:r>
            <a:r>
              <a:rPr lang="ru-RU" b="1" dirty="0" err="1"/>
              <a:t>добър</a:t>
            </a:r>
            <a:r>
              <a:rPr lang="ru-RU" b="1" dirty="0"/>
              <a:t> проводник на </a:t>
            </a:r>
            <a:r>
              <a:rPr lang="ru-RU" b="1" dirty="0" err="1"/>
              <a:t>електричен</a:t>
            </a:r>
            <a:r>
              <a:rPr lang="ru-RU" b="1" dirty="0"/>
              <a:t> ток. </a:t>
            </a:r>
            <a:endParaRPr lang="bg-BG" b="1" dirty="0"/>
          </a:p>
        </p:txBody>
      </p:sp>
      <p:sp>
        <p:nvSpPr>
          <p:cNvPr id="7" name="Правоъгълник 6"/>
          <p:cNvSpPr/>
          <p:nvPr/>
        </p:nvSpPr>
        <p:spPr>
          <a:xfrm>
            <a:off x="205551" y="447502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Проводниците, с </a:t>
            </a:r>
            <a:r>
              <a:rPr lang="ru-RU" b="1" dirty="0" err="1"/>
              <a:t>които</a:t>
            </a:r>
            <a:r>
              <a:rPr lang="ru-RU" b="1" dirty="0"/>
              <a:t> </a:t>
            </a:r>
            <a:r>
              <a:rPr lang="ru-RU" b="1" dirty="0" err="1"/>
              <a:t>уредите</a:t>
            </a:r>
            <a:r>
              <a:rPr lang="ru-RU" b="1" dirty="0"/>
              <a:t> се </a:t>
            </a:r>
            <a:r>
              <a:rPr lang="ru-RU" b="1" dirty="0" err="1"/>
              <a:t>свързват</a:t>
            </a:r>
            <a:r>
              <a:rPr lang="ru-RU" b="1" dirty="0"/>
              <a:t> към електрическата мрежа, </a:t>
            </a:r>
            <a:r>
              <a:rPr lang="ru-RU" b="1" dirty="0" err="1"/>
              <a:t>трябва</a:t>
            </a:r>
            <a:r>
              <a:rPr lang="ru-RU" b="1" dirty="0"/>
              <a:t> да </a:t>
            </a:r>
            <a:r>
              <a:rPr lang="ru-RU" b="1" dirty="0" err="1"/>
              <a:t>бъдат</a:t>
            </a:r>
            <a:r>
              <a:rPr lang="ru-RU" b="1" dirty="0"/>
              <a:t> </a:t>
            </a:r>
            <a:r>
              <a:rPr lang="ru-RU" b="1" dirty="0" err="1"/>
              <a:t>покрити</a:t>
            </a:r>
            <a:r>
              <a:rPr lang="ru-RU" b="1" dirty="0"/>
              <a:t> с </a:t>
            </a:r>
            <a:r>
              <a:rPr lang="ru-RU" b="1" dirty="0" err="1"/>
              <a:t>изолиращ</a:t>
            </a:r>
            <a:r>
              <a:rPr lang="ru-RU" b="1" dirty="0"/>
              <a:t> материал. Не </a:t>
            </a:r>
            <a:r>
              <a:rPr lang="ru-RU" b="1" dirty="0" err="1"/>
              <a:t>изполвайте</a:t>
            </a:r>
            <a:r>
              <a:rPr lang="ru-RU" b="1" dirty="0"/>
              <a:t> </a:t>
            </a:r>
            <a:r>
              <a:rPr lang="ru-RU" b="1" dirty="0" err="1"/>
              <a:t>уреда</a:t>
            </a:r>
            <a:r>
              <a:rPr lang="ru-RU" b="1" dirty="0"/>
              <a:t>, </a:t>
            </a:r>
            <a:r>
              <a:rPr lang="ru-RU" b="1" dirty="0" err="1"/>
              <a:t>ако</a:t>
            </a:r>
            <a:r>
              <a:rPr lang="ru-RU" b="1" dirty="0"/>
              <a:t> </a:t>
            </a:r>
            <a:r>
              <a:rPr lang="ru-RU" b="1" dirty="0" err="1"/>
              <a:t>изолацията</a:t>
            </a:r>
            <a:r>
              <a:rPr lang="ru-RU" b="1" dirty="0"/>
              <a:t> </a:t>
            </a:r>
            <a:r>
              <a:rPr lang="ru-RU" b="1" dirty="0" err="1"/>
              <a:t>му</a:t>
            </a:r>
            <a:r>
              <a:rPr lang="ru-RU" b="1" dirty="0"/>
              <a:t> е </a:t>
            </a:r>
            <a:r>
              <a:rPr lang="ru-RU" b="1" dirty="0" err="1"/>
              <a:t>повредена</a:t>
            </a:r>
            <a:r>
              <a:rPr lang="ru-RU" b="1" dirty="0"/>
              <a:t>. </a:t>
            </a:r>
            <a:endParaRPr lang="bg-BG" b="1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106" y="2431510"/>
            <a:ext cx="4972581" cy="330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3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1"/>
            <a:ext cx="12192000" cy="6841149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3787776" y="748022"/>
            <a:ext cx="42417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400" b="1" dirty="0"/>
              <a:t>Вие вече знаете:</a:t>
            </a:r>
          </a:p>
        </p:txBody>
      </p:sp>
      <p:sp>
        <p:nvSpPr>
          <p:cNvPr id="4" name="Правоъгълник 3"/>
          <p:cNvSpPr/>
          <p:nvPr/>
        </p:nvSpPr>
        <p:spPr>
          <a:xfrm>
            <a:off x="436932" y="2438418"/>
            <a:ext cx="31191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• </a:t>
            </a:r>
            <a:r>
              <a:rPr lang="ru-RU" b="1" dirty="0" smtClean="0"/>
              <a:t> </a:t>
            </a:r>
            <a:r>
              <a:rPr lang="ru-RU" sz="2000" b="1" dirty="0" smtClean="0"/>
              <a:t>Как </a:t>
            </a:r>
            <a:r>
              <a:rPr lang="ru-RU" sz="2000" b="1" dirty="0"/>
              <a:t>да се </a:t>
            </a:r>
            <a:r>
              <a:rPr lang="ru-RU" sz="2000" b="1" dirty="0" err="1"/>
              <a:t>пести</a:t>
            </a:r>
            <a:r>
              <a:rPr lang="ru-RU" sz="2000" b="1" dirty="0"/>
              <a:t> </a:t>
            </a:r>
            <a:r>
              <a:rPr lang="ru-RU" sz="2000" b="1" dirty="0" err="1" smtClean="0"/>
              <a:t>енергия</a:t>
            </a:r>
            <a:r>
              <a:rPr lang="ru-RU" sz="2000" b="1" dirty="0" smtClean="0"/>
              <a:t> </a:t>
            </a:r>
            <a:endParaRPr lang="bg-BG" sz="2000" b="1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436932" y="289129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• </a:t>
            </a:r>
            <a:r>
              <a:rPr lang="ru-RU" sz="2000" b="1" dirty="0" err="1"/>
              <a:t>Бушоните</a:t>
            </a:r>
            <a:r>
              <a:rPr lang="ru-RU" sz="2000" b="1" dirty="0"/>
              <a:t> служат за предотвратяване на </a:t>
            </a:r>
            <a:r>
              <a:rPr lang="ru-RU" sz="2000" b="1" dirty="0" err="1"/>
              <a:t>възможни</a:t>
            </a:r>
            <a:r>
              <a:rPr lang="ru-RU" sz="2000" b="1" dirty="0"/>
              <a:t> </a:t>
            </a:r>
            <a:r>
              <a:rPr lang="ru-RU" sz="2000" b="1" dirty="0" err="1"/>
              <a:t>пожари</a:t>
            </a:r>
            <a:r>
              <a:rPr lang="ru-RU" sz="2000" b="1" dirty="0"/>
              <a:t> вследствие от </a:t>
            </a:r>
            <a:r>
              <a:rPr lang="ru-RU" sz="2000" b="1" dirty="0" err="1"/>
              <a:t>прегряване</a:t>
            </a:r>
            <a:r>
              <a:rPr lang="ru-RU" sz="2000" b="1" dirty="0"/>
              <a:t> на проводниците. </a:t>
            </a:r>
            <a:endParaRPr lang="bg-BG" sz="2000" b="1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873864" y="370472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endParaRPr lang="bg-BG" dirty="0"/>
          </a:p>
        </p:txBody>
      </p:sp>
      <p:sp>
        <p:nvSpPr>
          <p:cNvPr id="7" name="Правоъгълник 6"/>
          <p:cNvSpPr/>
          <p:nvPr/>
        </p:nvSpPr>
        <p:spPr>
          <a:xfrm>
            <a:off x="436932" y="3621177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• </a:t>
            </a:r>
            <a:r>
              <a:rPr lang="ru-RU" b="1" dirty="0" err="1"/>
              <a:t>С</a:t>
            </a:r>
            <a:r>
              <a:rPr lang="ru-RU" sz="2000" b="1" dirty="0" err="1"/>
              <a:t>илният</a:t>
            </a:r>
            <a:r>
              <a:rPr lang="ru-RU" sz="2000" b="1" dirty="0"/>
              <a:t> ток може да </a:t>
            </a:r>
            <a:r>
              <a:rPr lang="ru-RU" sz="2000" b="1" dirty="0" err="1"/>
              <a:t>предизвика</a:t>
            </a:r>
            <a:r>
              <a:rPr lang="ru-RU" sz="2000" b="1" dirty="0"/>
              <a:t> </a:t>
            </a:r>
            <a:r>
              <a:rPr lang="ru-RU" sz="2000" b="1" dirty="0" err="1"/>
              <a:t>мускулни</a:t>
            </a:r>
            <a:r>
              <a:rPr lang="ru-RU" sz="2000" b="1" dirty="0"/>
              <a:t> </a:t>
            </a:r>
            <a:r>
              <a:rPr lang="ru-RU" sz="2000" b="1" dirty="0" err="1"/>
              <a:t>конвулсии</a:t>
            </a:r>
            <a:r>
              <a:rPr lang="ru-RU" sz="2000" b="1" dirty="0"/>
              <a:t>, </a:t>
            </a:r>
            <a:r>
              <a:rPr lang="ru-RU" sz="2000" b="1" dirty="0" err="1"/>
              <a:t>схващания</a:t>
            </a:r>
            <a:r>
              <a:rPr lang="ru-RU" sz="2000" b="1" dirty="0"/>
              <a:t> и </a:t>
            </a:r>
            <a:r>
              <a:rPr lang="ru-RU" sz="2000" b="1" dirty="0" err="1"/>
              <a:t>болки</a:t>
            </a:r>
            <a:r>
              <a:rPr lang="ru-RU" sz="2000" b="1" dirty="0"/>
              <a:t>. </a:t>
            </a:r>
            <a:r>
              <a:rPr lang="ru-RU" sz="2000" b="1" dirty="0" err="1"/>
              <a:t>Най</a:t>
            </a:r>
            <a:r>
              <a:rPr lang="ru-RU" sz="2000" b="1" dirty="0"/>
              <a:t>-опасен е ток, който </a:t>
            </a:r>
            <a:r>
              <a:rPr lang="ru-RU" sz="2000" b="1" dirty="0" err="1"/>
              <a:t>минава</a:t>
            </a:r>
            <a:r>
              <a:rPr lang="ru-RU" sz="2000" b="1" dirty="0"/>
              <a:t> през </a:t>
            </a:r>
            <a:r>
              <a:rPr lang="ru-RU" sz="2000" b="1" dirty="0" err="1"/>
              <a:t>сърцето</a:t>
            </a:r>
            <a:r>
              <a:rPr lang="ru-RU" sz="2000" b="1" dirty="0"/>
              <a:t>, </a:t>
            </a:r>
            <a:r>
              <a:rPr lang="ru-RU" sz="2000" b="1" dirty="0" err="1"/>
              <a:t>чиято</a:t>
            </a:r>
            <a:r>
              <a:rPr lang="ru-RU" sz="2000" b="1" dirty="0"/>
              <a:t> </a:t>
            </a:r>
            <a:r>
              <a:rPr lang="ru-RU" sz="2000" b="1" dirty="0" err="1"/>
              <a:t>дейност</a:t>
            </a:r>
            <a:r>
              <a:rPr lang="ru-RU" sz="2000" b="1" dirty="0"/>
              <a:t> се </a:t>
            </a:r>
            <a:r>
              <a:rPr lang="ru-RU" sz="2000" b="1" dirty="0" err="1"/>
              <a:t>управлява</a:t>
            </a:r>
            <a:r>
              <a:rPr lang="ru-RU" sz="2000" b="1" dirty="0"/>
              <a:t> от </a:t>
            </a:r>
            <a:r>
              <a:rPr lang="ru-RU" sz="2000" b="1" dirty="0" err="1"/>
              <a:t>електрични</a:t>
            </a:r>
            <a:r>
              <a:rPr lang="ru-RU" sz="2000" b="1" dirty="0"/>
              <a:t> </a:t>
            </a:r>
            <a:r>
              <a:rPr lang="ru-RU" sz="2000" b="1" dirty="0" err="1"/>
              <a:t>импулси</a:t>
            </a:r>
            <a:r>
              <a:rPr lang="ru-RU" sz="2000" b="1" dirty="0"/>
              <a:t>.</a:t>
            </a:r>
            <a:endParaRPr lang="bg-BG" sz="2000" b="1" dirty="0"/>
          </a:p>
        </p:txBody>
      </p:sp>
      <p:sp>
        <p:nvSpPr>
          <p:cNvPr id="8" name="Правоъгълник 7"/>
          <p:cNvSpPr/>
          <p:nvPr/>
        </p:nvSpPr>
        <p:spPr>
          <a:xfrm>
            <a:off x="436932" y="5050158"/>
            <a:ext cx="3673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/>
              <a:t>• </a:t>
            </a:r>
            <a:r>
              <a:rPr lang="ru-RU" sz="2000" b="1" smtClean="0"/>
              <a:t>Как </a:t>
            </a:r>
            <a:r>
              <a:rPr lang="ru-RU" sz="2000" b="1" dirty="0"/>
              <a:t>да избегнем токов </a:t>
            </a:r>
            <a:r>
              <a:rPr lang="ru-RU" sz="2000" b="1" dirty="0" err="1"/>
              <a:t>уради</a:t>
            </a:r>
            <a:r>
              <a:rPr lang="ru-RU" sz="2000" b="1" dirty="0"/>
              <a:t> </a:t>
            </a:r>
            <a:endParaRPr lang="bg-BG" sz="2000" b="1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932" y="2122488"/>
            <a:ext cx="4505381" cy="360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7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2715768" y="1810512"/>
            <a:ext cx="6537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dirty="0" smtClean="0"/>
              <a:t>Благодарим за вниманието!</a:t>
            </a:r>
            <a:endParaRPr lang="bg-BG" sz="5400" dirty="0"/>
          </a:p>
        </p:txBody>
      </p:sp>
    </p:spTree>
    <p:extLst>
      <p:ext uri="{BB962C8B-B14F-4D97-AF65-F5344CB8AC3E}">
        <p14:creationId xmlns:p14="http://schemas.microsoft.com/office/powerpoint/2010/main" val="25939482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444</Words>
  <Application>Microsoft Office PowerPoint</Application>
  <PresentationFormat>По избор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 използване на електричния ток</dc:title>
  <dc:creator>Vision</dc:creator>
  <cp:lastModifiedBy>User</cp:lastModifiedBy>
  <cp:revision>17</cp:revision>
  <dcterms:created xsi:type="dcterms:W3CDTF">2022-11-20T12:05:51Z</dcterms:created>
  <dcterms:modified xsi:type="dcterms:W3CDTF">2007-03-10T03:42:13Z</dcterms:modified>
</cp:coreProperties>
</file>