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61" r:id="rId4"/>
    <p:sldId id="265" r:id="rId5"/>
    <p:sldId id="264" r:id="rId6"/>
    <p:sldId id="263" r:id="rId7"/>
    <p:sldId id="262" r:id="rId8"/>
    <p:sldId id="259" r:id="rId9"/>
    <p:sldId id="258" r:id="rId10"/>
    <p:sldId id="267" r:id="rId11"/>
    <p:sldId id="260" r:id="rId1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DE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31D69C-8099-43CC-82FF-5555EF469943}" v="116" dt="2022-11-22T14:21:38.434"/>
    <p1510:client id="{4F962FC4-AACA-4969-B0D2-4D7BF5780258}" v="173" dt="2022-11-21T14:52:33.1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59" d="100"/>
          <a:sy n="59" d="100"/>
        </p:scale>
        <p:origin x="2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231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071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517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77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815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365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03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24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44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21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682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443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436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59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142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883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914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2974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.sv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1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sv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1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9.sv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1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sv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1.svg"/><Relationship Id="rId4" Type="http://schemas.openxmlformats.org/officeDocument/2006/relationships/image" Target="../media/image7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1.sv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2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11.sv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9.sv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11.sv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1.sv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9.sv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11.sv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C0567878-38CA-31DA-6516-75F21D1DDE4C}"/>
              </a:ext>
            </a:extLst>
          </p:cNvPr>
          <p:cNvSpPr txBox="1"/>
          <p:nvPr/>
        </p:nvSpPr>
        <p:spPr>
          <a:xfrm>
            <a:off x="966651" y="2138163"/>
            <a:ext cx="9366069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sz="5400" dirty="0">
                <a:latin typeface="Comic Sans MS" panose="030F0702030302020204" pitchFamily="66" charset="0"/>
                <a:cs typeface="Calibri"/>
              </a:rPr>
              <a:t>ПЕСТЕНЕ И БЕЗОПАСНО ИЗПОЛЗВАНЕ НА ЕЛЕКТРОЕНЕРГИЯ</a:t>
            </a:r>
            <a:endParaRPr lang="bg-BG" dirty="0">
              <a:latin typeface="Comic Sans MS" panose="030F0702030302020204" pitchFamily="66" charset="0"/>
              <a:cs typeface="Calibri Light"/>
            </a:endParaRP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D39356D0-2CA5-5765-5F8C-702587B760DF}"/>
              </a:ext>
            </a:extLst>
          </p:cNvPr>
          <p:cNvSpPr/>
          <p:nvPr/>
        </p:nvSpPr>
        <p:spPr>
          <a:xfrm rot="1800000">
            <a:off x="10972149" y="-1426177"/>
            <a:ext cx="603849" cy="6958639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369A55C5-66A1-8D20-21D3-2A310463DA6F}"/>
              </a:ext>
            </a:extLst>
          </p:cNvPr>
          <p:cNvSpPr/>
          <p:nvPr/>
        </p:nvSpPr>
        <p:spPr>
          <a:xfrm rot="18060000">
            <a:off x="10624104" y="3932260"/>
            <a:ext cx="603849" cy="3809998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AC7683A7-9E8C-5DF4-6EBE-A9E6A3555EAE}"/>
              </a:ext>
            </a:extLst>
          </p:cNvPr>
          <p:cNvSpPr/>
          <p:nvPr/>
        </p:nvSpPr>
        <p:spPr>
          <a:xfrm rot="180000">
            <a:off x="12048406" y="496198"/>
            <a:ext cx="618226" cy="64985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13E5EE4E-9A9F-F751-1383-208CA28F770F}"/>
              </a:ext>
            </a:extLst>
          </p:cNvPr>
          <p:cNvSpPr/>
          <p:nvPr/>
        </p:nvSpPr>
        <p:spPr>
          <a:xfrm>
            <a:off x="2442534" y="6647911"/>
            <a:ext cx="6771734" cy="575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FD37023F-625F-B6A8-8538-072E43123C43}"/>
              </a:ext>
            </a:extLst>
          </p:cNvPr>
          <p:cNvSpPr/>
          <p:nvPr/>
        </p:nvSpPr>
        <p:spPr>
          <a:xfrm flipV="1">
            <a:off x="3692466" y="6416974"/>
            <a:ext cx="4284451" cy="86265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1" name="Графика 11" descr="Bar chart with solid fill">
            <a:extLst>
              <a:ext uri="{FF2B5EF4-FFF2-40B4-BE49-F238E27FC236}">
                <a16:creationId xmlns:a16="http://schemas.microsoft.com/office/drawing/2014/main" id="{67511615-FED1-CE82-E43C-3079D056C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75" y="-4313"/>
            <a:ext cx="1460739" cy="1446362"/>
          </a:xfrm>
          <a:prstGeom prst="rect">
            <a:avLst/>
          </a:prstGeom>
        </p:spPr>
      </p:pic>
      <p:pic>
        <p:nvPicPr>
          <p:cNvPr id="12" name="Графика 12" descr="Bar chart outline">
            <a:extLst>
              <a:ext uri="{FF2B5EF4-FFF2-40B4-BE49-F238E27FC236}">
                <a16:creationId xmlns:a16="http://schemas.microsoft.com/office/drawing/2014/main" id="{E6E6A933-6932-2834-3F4B-F57C9C85C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77" y="-4313"/>
            <a:ext cx="1518247" cy="1446361"/>
          </a:xfrm>
          <a:prstGeom prst="rect">
            <a:avLst/>
          </a:prstGeom>
        </p:spPr>
      </p:pic>
      <p:pic>
        <p:nvPicPr>
          <p:cNvPr id="13" name="Графика 13" descr="Battery with solid fill">
            <a:extLst>
              <a:ext uri="{FF2B5EF4-FFF2-40B4-BE49-F238E27FC236}">
                <a16:creationId xmlns:a16="http://schemas.microsoft.com/office/drawing/2014/main" id="{BA9D1922-9793-E89C-0A43-8CE24D9420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pic>
        <p:nvPicPr>
          <p:cNvPr id="14" name="Графика 14" descr="Battery outline">
            <a:extLst>
              <a:ext uri="{FF2B5EF4-FFF2-40B4-BE49-F238E27FC236}">
                <a16:creationId xmlns:a16="http://schemas.microsoft.com/office/drawing/2014/main" id="{A8BD0F78-F322-E298-4466-DF8C6064C8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sp>
        <p:nvSpPr>
          <p:cNvPr id="2" name="Текстово поле 1"/>
          <p:cNvSpPr txBox="1"/>
          <p:nvPr/>
        </p:nvSpPr>
        <p:spPr>
          <a:xfrm>
            <a:off x="5584372" y="6014515"/>
            <a:ext cx="6607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/>
              <a:t>Изготвил: Красимира Кръстева – 7г клас</a:t>
            </a: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174873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C0567878-38CA-31DA-6516-75F21D1DDE4C}"/>
              </a:ext>
            </a:extLst>
          </p:cNvPr>
          <p:cNvSpPr txBox="1"/>
          <p:nvPr/>
        </p:nvSpPr>
        <p:spPr>
          <a:xfrm>
            <a:off x="-1959698" y="4062"/>
            <a:ext cx="98816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dirty="0">
                <a:latin typeface="Calibri"/>
                <a:cs typeface="Calibri"/>
              </a:rPr>
              <a:t>ПЕСТЕНЕ И БЕЗОПАСНО ИЗПОЛЗВАНЕ НА ЕЛЕКТРОЕНЕРГИЯ</a:t>
            </a:r>
            <a:endParaRPr lang="bg-BG" dirty="0">
              <a:latin typeface="Calibri"/>
              <a:cs typeface="Calibri Light"/>
            </a:endParaRP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D39356D0-2CA5-5765-5F8C-702587B760DF}"/>
              </a:ext>
            </a:extLst>
          </p:cNvPr>
          <p:cNvSpPr/>
          <p:nvPr/>
        </p:nvSpPr>
        <p:spPr>
          <a:xfrm rot="1800000">
            <a:off x="10972149" y="-1426177"/>
            <a:ext cx="603849" cy="6958639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369A55C5-66A1-8D20-21D3-2A310463DA6F}"/>
              </a:ext>
            </a:extLst>
          </p:cNvPr>
          <p:cNvSpPr/>
          <p:nvPr/>
        </p:nvSpPr>
        <p:spPr>
          <a:xfrm rot="18060000">
            <a:off x="10624104" y="3932260"/>
            <a:ext cx="603849" cy="3809998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AC7683A7-9E8C-5DF4-6EBE-A9E6A3555EAE}"/>
              </a:ext>
            </a:extLst>
          </p:cNvPr>
          <p:cNvSpPr/>
          <p:nvPr/>
        </p:nvSpPr>
        <p:spPr>
          <a:xfrm rot="180000">
            <a:off x="12048406" y="496198"/>
            <a:ext cx="618226" cy="64985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13E5EE4E-9A9F-F751-1383-208CA28F770F}"/>
              </a:ext>
            </a:extLst>
          </p:cNvPr>
          <p:cNvSpPr/>
          <p:nvPr/>
        </p:nvSpPr>
        <p:spPr>
          <a:xfrm>
            <a:off x="2442534" y="6647911"/>
            <a:ext cx="6771734" cy="575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FD37023F-625F-B6A8-8538-072E43123C43}"/>
              </a:ext>
            </a:extLst>
          </p:cNvPr>
          <p:cNvSpPr/>
          <p:nvPr/>
        </p:nvSpPr>
        <p:spPr>
          <a:xfrm flipV="1">
            <a:off x="3692466" y="6416974"/>
            <a:ext cx="4284451" cy="86265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3" name="Графика 13" descr="Battery with solid fill">
            <a:extLst>
              <a:ext uri="{FF2B5EF4-FFF2-40B4-BE49-F238E27FC236}">
                <a16:creationId xmlns:a16="http://schemas.microsoft.com/office/drawing/2014/main" id="{BA9D1922-9793-E89C-0A43-8CE24D942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pic>
        <p:nvPicPr>
          <p:cNvPr id="14" name="Графика 14" descr="Battery outline">
            <a:extLst>
              <a:ext uri="{FF2B5EF4-FFF2-40B4-BE49-F238E27FC236}">
                <a16:creationId xmlns:a16="http://schemas.microsoft.com/office/drawing/2014/main" id="{A8BD0F78-F322-E298-4466-DF8C6064C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sp>
        <p:nvSpPr>
          <p:cNvPr id="2" name="Блоксхема: съединение 1">
            <a:extLst>
              <a:ext uri="{FF2B5EF4-FFF2-40B4-BE49-F238E27FC236}">
                <a16:creationId xmlns:a16="http://schemas.microsoft.com/office/drawing/2014/main" id="{B461D4CF-0B1C-1A90-EAA4-114419EB11AA}"/>
              </a:ext>
            </a:extLst>
          </p:cNvPr>
          <p:cNvSpPr/>
          <p:nvPr/>
        </p:nvSpPr>
        <p:spPr>
          <a:xfrm>
            <a:off x="5904093" y="191593"/>
            <a:ext cx="100642" cy="86263"/>
          </a:xfrm>
          <a:prstGeom prst="flowChartConnector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414DD1D-5F37-78CD-34FC-95CC9BF44963}"/>
              </a:ext>
            </a:extLst>
          </p:cNvPr>
          <p:cNvSpPr txBox="1"/>
          <p:nvPr/>
        </p:nvSpPr>
        <p:spPr>
          <a:xfrm flipH="1">
            <a:off x="495129" y="6233577"/>
            <a:ext cx="461854" cy="2999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bg-BG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1141197" y="1491313"/>
            <a:ext cx="88451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>
                <a:latin typeface="Comic Sans MS" panose="030F0702030302020204" pitchFamily="66" charset="0"/>
              </a:rPr>
              <a:t>Пестенето на енергия е изключително важно не само за </a:t>
            </a:r>
            <a:r>
              <a:rPr lang="bg-BG" sz="2000" dirty="0" smtClean="0">
                <a:latin typeface="Comic Sans MS" panose="030F0702030302020204" pitchFamily="66" charset="0"/>
              </a:rPr>
              <a:t>бюджет</a:t>
            </a:r>
            <a:r>
              <a:rPr lang="en-US" sz="2000" dirty="0" smtClean="0">
                <a:latin typeface="Comic Sans MS" panose="030F0702030302020204" pitchFamily="66" charset="0"/>
              </a:rPr>
              <a:t>a</a:t>
            </a:r>
            <a:r>
              <a:rPr lang="bg-BG" sz="2000" dirty="0" smtClean="0">
                <a:latin typeface="Comic Sans MS" panose="030F0702030302020204" pitchFamily="66" charset="0"/>
              </a:rPr>
              <a:t>, </a:t>
            </a:r>
            <a:r>
              <a:rPr lang="bg-BG" sz="2000" dirty="0">
                <a:latin typeface="Comic Sans MS" panose="030F0702030302020204" pitchFamily="66" charset="0"/>
              </a:rPr>
              <a:t>но и за околната среда. За поддръжката на нашите жилища използваме все повече уреди, което води до значително повишаване на използваната енергия и сметката за ток.</a:t>
            </a:r>
          </a:p>
        </p:txBody>
      </p:sp>
      <p:pic>
        <p:nvPicPr>
          <p:cNvPr id="11" name="Картина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6293" y="3352652"/>
            <a:ext cx="2721646" cy="21882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Текстово поле 11"/>
          <p:cNvSpPr txBox="1"/>
          <p:nvPr/>
        </p:nvSpPr>
        <p:spPr>
          <a:xfrm>
            <a:off x="3426652" y="735814"/>
            <a:ext cx="4803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>
                <a:latin typeface="Comic Sans MS" panose="030F0702030302020204" pitchFamily="66" charset="0"/>
              </a:rPr>
              <a:t>ЕЛЕКТРОЕНЕРГИЯ</a:t>
            </a:r>
            <a:endParaRPr lang="bg-BG" sz="3200" dirty="0">
              <a:latin typeface="Comic Sans MS" panose="030F0702030302020204" pitchFamily="66" charset="0"/>
            </a:endParaRPr>
          </a:p>
        </p:txBody>
      </p:sp>
      <p:pic>
        <p:nvPicPr>
          <p:cNvPr id="15" name="Картина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6545" y="3716183"/>
            <a:ext cx="3065818" cy="18226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Блоксхема: съединение 15"/>
          <p:cNvSpPr/>
          <p:nvPr/>
        </p:nvSpPr>
        <p:spPr>
          <a:xfrm>
            <a:off x="3832790" y="3276374"/>
            <a:ext cx="430297" cy="42965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Блоксхема: съединение 16"/>
          <p:cNvSpPr/>
          <p:nvPr/>
        </p:nvSpPr>
        <p:spPr>
          <a:xfrm>
            <a:off x="7674560" y="3530651"/>
            <a:ext cx="430297" cy="429657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078821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C0567878-38CA-31DA-6516-75F21D1DDE4C}"/>
              </a:ext>
            </a:extLst>
          </p:cNvPr>
          <p:cNvSpPr txBox="1"/>
          <p:nvPr/>
        </p:nvSpPr>
        <p:spPr>
          <a:xfrm>
            <a:off x="-1959698" y="4062"/>
            <a:ext cx="98816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dirty="0">
                <a:latin typeface="Calibri"/>
                <a:cs typeface="Calibri"/>
              </a:rPr>
              <a:t>ПЕСТЕНЕ И БЕЗОПАСНО ИЗПОЛЗВАНЕ НА ЕЛЕКТРОЕНЕРГИЯ</a:t>
            </a:r>
            <a:endParaRPr lang="bg-BG">
              <a:latin typeface="Calibri"/>
              <a:cs typeface="Calibri Light"/>
            </a:endParaRP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D39356D0-2CA5-5765-5F8C-702587B760DF}"/>
              </a:ext>
            </a:extLst>
          </p:cNvPr>
          <p:cNvSpPr/>
          <p:nvPr/>
        </p:nvSpPr>
        <p:spPr>
          <a:xfrm rot="1800000">
            <a:off x="10972149" y="-1426177"/>
            <a:ext cx="603849" cy="6958639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369A55C5-66A1-8D20-21D3-2A310463DA6F}"/>
              </a:ext>
            </a:extLst>
          </p:cNvPr>
          <p:cNvSpPr/>
          <p:nvPr/>
        </p:nvSpPr>
        <p:spPr>
          <a:xfrm rot="18060000">
            <a:off x="10624104" y="3932260"/>
            <a:ext cx="603849" cy="3809998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AC7683A7-9E8C-5DF4-6EBE-A9E6A3555EAE}"/>
              </a:ext>
            </a:extLst>
          </p:cNvPr>
          <p:cNvSpPr/>
          <p:nvPr/>
        </p:nvSpPr>
        <p:spPr>
          <a:xfrm rot="180000">
            <a:off x="12048406" y="496198"/>
            <a:ext cx="618226" cy="64985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13E5EE4E-9A9F-F751-1383-208CA28F770F}"/>
              </a:ext>
            </a:extLst>
          </p:cNvPr>
          <p:cNvSpPr/>
          <p:nvPr/>
        </p:nvSpPr>
        <p:spPr>
          <a:xfrm>
            <a:off x="2442534" y="6647911"/>
            <a:ext cx="6771734" cy="575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FD37023F-625F-B6A8-8538-072E43123C43}"/>
              </a:ext>
            </a:extLst>
          </p:cNvPr>
          <p:cNvSpPr/>
          <p:nvPr/>
        </p:nvSpPr>
        <p:spPr>
          <a:xfrm flipV="1">
            <a:off x="3692466" y="6416974"/>
            <a:ext cx="4284451" cy="86265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3" name="Графика 13" descr="Battery with solid fill">
            <a:extLst>
              <a:ext uri="{FF2B5EF4-FFF2-40B4-BE49-F238E27FC236}">
                <a16:creationId xmlns:a16="http://schemas.microsoft.com/office/drawing/2014/main" id="{BA9D1922-9793-E89C-0A43-8CE24D942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pic>
        <p:nvPicPr>
          <p:cNvPr id="14" name="Графика 14" descr="Battery outline">
            <a:extLst>
              <a:ext uri="{FF2B5EF4-FFF2-40B4-BE49-F238E27FC236}">
                <a16:creationId xmlns:a16="http://schemas.microsoft.com/office/drawing/2014/main" id="{A8BD0F78-F322-E298-4466-DF8C6064C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sp>
        <p:nvSpPr>
          <p:cNvPr id="2" name="Блоксхема: съединение 1">
            <a:extLst>
              <a:ext uri="{FF2B5EF4-FFF2-40B4-BE49-F238E27FC236}">
                <a16:creationId xmlns:a16="http://schemas.microsoft.com/office/drawing/2014/main" id="{B461D4CF-0B1C-1A90-EAA4-114419EB11AA}"/>
              </a:ext>
            </a:extLst>
          </p:cNvPr>
          <p:cNvSpPr/>
          <p:nvPr/>
        </p:nvSpPr>
        <p:spPr>
          <a:xfrm>
            <a:off x="5904093" y="191593"/>
            <a:ext cx="100642" cy="86263"/>
          </a:xfrm>
          <a:prstGeom prst="flowChartConnector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414DD1D-5F37-78CD-34FC-95CC9BF44963}"/>
              </a:ext>
            </a:extLst>
          </p:cNvPr>
          <p:cNvSpPr txBox="1"/>
          <p:nvPr/>
        </p:nvSpPr>
        <p:spPr>
          <a:xfrm>
            <a:off x="2203173" y="1573695"/>
            <a:ext cx="6775173" cy="22031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bg-BG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1565792" y="1618098"/>
            <a:ext cx="85252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 </a:t>
            </a:r>
            <a:r>
              <a:rPr lang="bg-BG" sz="2000" dirty="0">
                <a:latin typeface="Comic Sans MS" panose="030F0702030302020204" pitchFamily="66" charset="0"/>
              </a:rPr>
              <a:t>За да пестим повече енергия, при покупка на нови уреди трябва да обърнем внимание на техния енергиен клас. Домакинските уреди обозначени с  буква „А” са уредите с най-висок енергиен клас, това означава, че тези уреди използват минимално количество енергия дори при максимална мощност. </a:t>
            </a: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3514013" y="830982"/>
            <a:ext cx="4153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>
                <a:latin typeface="Comic Sans MS" panose="030F0702030302020204" pitchFamily="66" charset="0"/>
              </a:rPr>
              <a:t>ЕЛЕКТРОЕНЕРГИЯ</a:t>
            </a:r>
            <a:endParaRPr lang="bg-BG" sz="32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Пестене на енергия в хотел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553" y="3934806"/>
            <a:ext cx="3180561" cy="16856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99 начина да ПЕСТИМ ЕНЕРГИЯ у дом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584" y="3592558"/>
            <a:ext cx="3209569" cy="20300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4402" y="3430867"/>
            <a:ext cx="445047" cy="451143"/>
          </a:xfrm>
          <a:prstGeom prst="rect">
            <a:avLst/>
          </a:prstGeom>
        </p:spPr>
      </p:pic>
      <p:pic>
        <p:nvPicPr>
          <p:cNvPr id="17" name="Картина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36539" y="3839428"/>
            <a:ext cx="445047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199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C0567878-38CA-31DA-6516-75F21D1DDE4C}"/>
              </a:ext>
            </a:extLst>
          </p:cNvPr>
          <p:cNvSpPr txBox="1"/>
          <p:nvPr/>
        </p:nvSpPr>
        <p:spPr>
          <a:xfrm>
            <a:off x="-1959698" y="4062"/>
            <a:ext cx="98816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dirty="0">
                <a:latin typeface="Calibri"/>
                <a:cs typeface="Calibri"/>
              </a:rPr>
              <a:t>ПЕСТЕНЕ И БЕЗОПАСНО ИЗПОЛЗВАНЕ НА ЕЛЕКТРОЕНЕРГИЯ</a:t>
            </a:r>
            <a:endParaRPr lang="bg-BG">
              <a:latin typeface="Calibri"/>
              <a:cs typeface="Calibri Light"/>
            </a:endParaRP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D39356D0-2CA5-5765-5F8C-702587B760DF}"/>
              </a:ext>
            </a:extLst>
          </p:cNvPr>
          <p:cNvSpPr/>
          <p:nvPr/>
        </p:nvSpPr>
        <p:spPr>
          <a:xfrm rot="1800000">
            <a:off x="10972149" y="-1426177"/>
            <a:ext cx="603849" cy="6958639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369A55C5-66A1-8D20-21D3-2A310463DA6F}"/>
              </a:ext>
            </a:extLst>
          </p:cNvPr>
          <p:cNvSpPr/>
          <p:nvPr/>
        </p:nvSpPr>
        <p:spPr>
          <a:xfrm rot="18060000">
            <a:off x="10624104" y="3932260"/>
            <a:ext cx="603849" cy="3809998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AC7683A7-9E8C-5DF4-6EBE-A9E6A3555EAE}"/>
              </a:ext>
            </a:extLst>
          </p:cNvPr>
          <p:cNvSpPr/>
          <p:nvPr/>
        </p:nvSpPr>
        <p:spPr>
          <a:xfrm rot="180000">
            <a:off x="12048406" y="496198"/>
            <a:ext cx="618226" cy="64985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13E5EE4E-9A9F-F751-1383-208CA28F770F}"/>
              </a:ext>
            </a:extLst>
          </p:cNvPr>
          <p:cNvSpPr/>
          <p:nvPr/>
        </p:nvSpPr>
        <p:spPr>
          <a:xfrm>
            <a:off x="2442534" y="6647911"/>
            <a:ext cx="6771734" cy="575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FD37023F-625F-B6A8-8538-072E43123C43}"/>
              </a:ext>
            </a:extLst>
          </p:cNvPr>
          <p:cNvSpPr/>
          <p:nvPr/>
        </p:nvSpPr>
        <p:spPr>
          <a:xfrm flipV="1">
            <a:off x="3692466" y="6416974"/>
            <a:ext cx="4284451" cy="86265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3" name="Графика 13" descr="Battery with solid fill">
            <a:extLst>
              <a:ext uri="{FF2B5EF4-FFF2-40B4-BE49-F238E27FC236}">
                <a16:creationId xmlns:a16="http://schemas.microsoft.com/office/drawing/2014/main" id="{BA9D1922-9793-E89C-0A43-8CE24D942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pic>
        <p:nvPicPr>
          <p:cNvPr id="14" name="Графика 14" descr="Battery outline">
            <a:extLst>
              <a:ext uri="{FF2B5EF4-FFF2-40B4-BE49-F238E27FC236}">
                <a16:creationId xmlns:a16="http://schemas.microsoft.com/office/drawing/2014/main" id="{A8BD0F78-F322-E298-4466-DF8C6064C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sp>
        <p:nvSpPr>
          <p:cNvPr id="2" name="Блоксхема: съединение 1">
            <a:extLst>
              <a:ext uri="{FF2B5EF4-FFF2-40B4-BE49-F238E27FC236}">
                <a16:creationId xmlns:a16="http://schemas.microsoft.com/office/drawing/2014/main" id="{B461D4CF-0B1C-1A90-EAA4-114419EB11AA}"/>
              </a:ext>
            </a:extLst>
          </p:cNvPr>
          <p:cNvSpPr/>
          <p:nvPr/>
        </p:nvSpPr>
        <p:spPr>
          <a:xfrm>
            <a:off x="5904093" y="191593"/>
            <a:ext cx="100642" cy="86263"/>
          </a:xfrm>
          <a:prstGeom prst="flowChartConnector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414DD1D-5F37-78CD-34FC-95CC9BF44963}"/>
              </a:ext>
            </a:extLst>
          </p:cNvPr>
          <p:cNvSpPr txBox="1"/>
          <p:nvPr/>
        </p:nvSpPr>
        <p:spPr>
          <a:xfrm>
            <a:off x="2203173" y="1573695"/>
            <a:ext cx="6775173" cy="22031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bg-BG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3533359" y="624197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>
                <a:latin typeface="Comic Sans MS" panose="030F0702030302020204" pitchFamily="66" charset="0"/>
              </a:rPr>
              <a:t>ЕЛЕКТРОЕНЕРГИЯ</a:t>
            </a:r>
            <a:endParaRPr lang="bg-BG" sz="3200" dirty="0">
              <a:latin typeface="Comic Sans MS" panose="030F0702030302020204" pitchFamily="66" charset="0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1334765" y="1464911"/>
            <a:ext cx="85119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dirty="0" smtClean="0">
                <a:latin typeface="Comic Sans MS" panose="030F0702030302020204" pitchFamily="66" charset="0"/>
              </a:rPr>
              <a:t>За да пестим енергия трябва да не оставяме електроуреди ,включени без </a:t>
            </a:r>
            <a:r>
              <a:rPr lang="bg-BG" sz="2000" dirty="0" err="1" smtClean="0">
                <a:latin typeface="Comic Sans MS" panose="030F0702030302020204" pitchFamily="66" charset="0"/>
              </a:rPr>
              <a:t>необходимост.Не</a:t>
            </a:r>
            <a:r>
              <a:rPr lang="bg-BG" sz="2000" dirty="0" smtClean="0">
                <a:latin typeface="Comic Sans MS" panose="030F0702030302020204" pitchFamily="66" charset="0"/>
              </a:rPr>
              <a:t> бива в стая ,в която няма никои да оставяме включени лампа или </a:t>
            </a:r>
            <a:r>
              <a:rPr lang="bg-BG" sz="2000" dirty="0" err="1" smtClean="0">
                <a:latin typeface="Comic Sans MS" panose="030F0702030302020204" pitchFamily="66" charset="0"/>
              </a:rPr>
              <a:t>телевизор.Също</a:t>
            </a:r>
            <a:r>
              <a:rPr lang="bg-BG" sz="2000" dirty="0" smtClean="0">
                <a:latin typeface="Comic Sans MS" panose="030F0702030302020204" pitchFamily="66" charset="0"/>
              </a:rPr>
              <a:t> така трябва да използваме само изправни уреди.</a:t>
            </a:r>
            <a:endParaRPr lang="bg-BG" sz="2000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 descr="Трикове за пестене на енергия за по-ниски сметки за ток - inews.b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029" y="3854507"/>
            <a:ext cx="3396338" cy="19122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7" name="Картина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9317" y="3745480"/>
            <a:ext cx="445047" cy="451143"/>
          </a:xfrm>
          <a:prstGeom prst="rect">
            <a:avLst/>
          </a:prstGeom>
        </p:spPr>
      </p:pic>
      <p:pic>
        <p:nvPicPr>
          <p:cNvPr id="2052" name="Picture 4" descr="ЕНЕРГО-ПРО съветва: Как да пестим електроенергия през летните месеци? -  TVN.B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349" y="3550024"/>
            <a:ext cx="3776107" cy="2267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9" name="Картина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1407" y="3446834"/>
            <a:ext cx="445047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9110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C0567878-38CA-31DA-6516-75F21D1DDE4C}"/>
              </a:ext>
            </a:extLst>
          </p:cNvPr>
          <p:cNvSpPr txBox="1"/>
          <p:nvPr/>
        </p:nvSpPr>
        <p:spPr>
          <a:xfrm>
            <a:off x="-1959698" y="4062"/>
            <a:ext cx="98816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dirty="0">
                <a:latin typeface="Calibri"/>
                <a:cs typeface="Calibri"/>
              </a:rPr>
              <a:t>ПЕСТЕНЕ И БЕЗОПАСНО ИЗПОЛЗВАНЕ НА ЕЛЕКТРОЕНЕРГИЯ</a:t>
            </a:r>
            <a:endParaRPr lang="bg-BG">
              <a:latin typeface="Calibri"/>
              <a:cs typeface="Calibri Light"/>
            </a:endParaRP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D39356D0-2CA5-5765-5F8C-702587B760DF}"/>
              </a:ext>
            </a:extLst>
          </p:cNvPr>
          <p:cNvSpPr/>
          <p:nvPr/>
        </p:nvSpPr>
        <p:spPr>
          <a:xfrm rot="1800000">
            <a:off x="10972149" y="-1426177"/>
            <a:ext cx="603849" cy="6958639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369A55C5-66A1-8D20-21D3-2A310463DA6F}"/>
              </a:ext>
            </a:extLst>
          </p:cNvPr>
          <p:cNvSpPr/>
          <p:nvPr/>
        </p:nvSpPr>
        <p:spPr>
          <a:xfrm rot="18060000">
            <a:off x="10624104" y="3932260"/>
            <a:ext cx="603849" cy="3809998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AC7683A7-9E8C-5DF4-6EBE-A9E6A3555EAE}"/>
              </a:ext>
            </a:extLst>
          </p:cNvPr>
          <p:cNvSpPr/>
          <p:nvPr/>
        </p:nvSpPr>
        <p:spPr>
          <a:xfrm rot="180000">
            <a:off x="12048406" y="496198"/>
            <a:ext cx="618226" cy="64985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13E5EE4E-9A9F-F751-1383-208CA28F770F}"/>
              </a:ext>
            </a:extLst>
          </p:cNvPr>
          <p:cNvSpPr/>
          <p:nvPr/>
        </p:nvSpPr>
        <p:spPr>
          <a:xfrm>
            <a:off x="2442534" y="6647911"/>
            <a:ext cx="6771734" cy="575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FD37023F-625F-B6A8-8538-072E43123C43}"/>
              </a:ext>
            </a:extLst>
          </p:cNvPr>
          <p:cNvSpPr/>
          <p:nvPr/>
        </p:nvSpPr>
        <p:spPr>
          <a:xfrm flipV="1">
            <a:off x="3692466" y="6416974"/>
            <a:ext cx="4284451" cy="86265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3" name="Графика 13" descr="Battery with solid fill">
            <a:extLst>
              <a:ext uri="{FF2B5EF4-FFF2-40B4-BE49-F238E27FC236}">
                <a16:creationId xmlns:a16="http://schemas.microsoft.com/office/drawing/2014/main" id="{BA9D1922-9793-E89C-0A43-8CE24D942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pic>
        <p:nvPicPr>
          <p:cNvPr id="14" name="Графика 14" descr="Battery outline">
            <a:extLst>
              <a:ext uri="{FF2B5EF4-FFF2-40B4-BE49-F238E27FC236}">
                <a16:creationId xmlns:a16="http://schemas.microsoft.com/office/drawing/2014/main" id="{A8BD0F78-F322-E298-4466-DF8C6064C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sp>
        <p:nvSpPr>
          <p:cNvPr id="2" name="Блоксхема: съединение 1">
            <a:extLst>
              <a:ext uri="{FF2B5EF4-FFF2-40B4-BE49-F238E27FC236}">
                <a16:creationId xmlns:a16="http://schemas.microsoft.com/office/drawing/2014/main" id="{B461D4CF-0B1C-1A90-EAA4-114419EB11AA}"/>
              </a:ext>
            </a:extLst>
          </p:cNvPr>
          <p:cNvSpPr/>
          <p:nvPr/>
        </p:nvSpPr>
        <p:spPr>
          <a:xfrm>
            <a:off x="5904093" y="191593"/>
            <a:ext cx="100642" cy="86263"/>
          </a:xfrm>
          <a:prstGeom prst="flowChartConnector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414DD1D-5F37-78CD-34FC-95CC9BF44963}"/>
              </a:ext>
            </a:extLst>
          </p:cNvPr>
          <p:cNvSpPr txBox="1"/>
          <p:nvPr/>
        </p:nvSpPr>
        <p:spPr>
          <a:xfrm>
            <a:off x="1967975" y="1685427"/>
            <a:ext cx="772085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Никой </a:t>
            </a:r>
            <a:r>
              <a:rPr lang="ru-RU" sz="2000" dirty="0" err="1">
                <a:latin typeface="Comic Sans MS" panose="030F0702030302020204" pitchFamily="66" charset="0"/>
              </a:rPr>
              <a:t>електроуред</a:t>
            </a:r>
            <a:r>
              <a:rPr lang="ru-RU" sz="2000" dirty="0">
                <a:latin typeface="Comic Sans MS" panose="030F0702030302020204" pitchFamily="66" charset="0"/>
              </a:rPr>
              <a:t> не </a:t>
            </a:r>
            <a:r>
              <a:rPr lang="ru-RU" sz="2000" dirty="0" err="1">
                <a:latin typeface="Comic Sans MS" panose="030F0702030302020204" pitchFamily="66" charset="0"/>
              </a:rPr>
              <a:t>оползотворява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изцяло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консумираната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електроенергия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  <a:r>
              <a:rPr lang="ru-RU" sz="2000" dirty="0" err="1">
                <a:latin typeface="Comic Sans MS" panose="030F0702030302020204" pitchFamily="66" charset="0"/>
              </a:rPr>
              <a:t>Когато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през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съединителните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проводници</a:t>
            </a:r>
            <a:r>
              <a:rPr lang="ru-RU" sz="2000" dirty="0">
                <a:latin typeface="Comic Sans MS" panose="030F0702030302020204" pitchFamily="66" charset="0"/>
              </a:rPr>
              <a:t> и </a:t>
            </a:r>
            <a:r>
              <a:rPr lang="ru-RU" sz="2000" dirty="0" err="1">
                <a:latin typeface="Comic Sans MS" panose="030F0702030302020204" pitchFamily="66" charset="0"/>
              </a:rPr>
              <a:t>през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проводниците</a:t>
            </a:r>
            <a:r>
              <a:rPr lang="ru-RU" sz="2000" dirty="0">
                <a:latin typeface="Comic Sans MS" panose="030F0702030302020204" pitchFamily="66" charset="0"/>
              </a:rPr>
              <a:t> на даден </a:t>
            </a:r>
            <a:r>
              <a:rPr lang="ru-RU" sz="2000" dirty="0" err="1">
                <a:latin typeface="Comic Sans MS" panose="030F0702030302020204" pitchFamily="66" charset="0"/>
              </a:rPr>
              <a:t>консуматор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протича</a:t>
            </a:r>
            <a:r>
              <a:rPr lang="ru-RU" sz="2000" dirty="0">
                <a:latin typeface="Comic Sans MS" panose="030F0702030302020204" pitchFamily="66" charset="0"/>
              </a:rPr>
              <a:t> ток, в </a:t>
            </a:r>
            <a:r>
              <a:rPr lang="ru-RU" sz="2000" dirty="0" err="1">
                <a:latin typeface="Comic Sans MS" panose="030F0702030302020204" pitchFamily="66" charset="0"/>
              </a:rPr>
              <a:t>тях</a:t>
            </a:r>
            <a:r>
              <a:rPr lang="ru-RU" sz="2000" dirty="0">
                <a:latin typeface="Comic Sans MS" panose="030F0702030302020204" pitchFamily="66" charset="0"/>
              </a:rPr>
              <a:t> се </a:t>
            </a:r>
            <a:r>
              <a:rPr lang="ru-RU" sz="2000" dirty="0" err="1">
                <a:latin typeface="Comic Sans MS" panose="030F0702030302020204" pitchFamily="66" charset="0"/>
              </a:rPr>
              <a:t>отделя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топлина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  <a:endParaRPr lang="bg-BG" sz="2000" dirty="0">
              <a:latin typeface="Comic Sans MS" panose="030F0702030302020204" pitchFamily="66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3492667" y="832411"/>
            <a:ext cx="4076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>
                <a:latin typeface="Comic Sans MS" panose="030F0702030302020204" pitchFamily="66" charset="0"/>
              </a:rPr>
              <a:t>ЕЛЕКТРОЕНЕРГИЯ</a:t>
            </a:r>
            <a:endParaRPr lang="bg-BG" sz="3200" dirty="0">
              <a:latin typeface="Comic Sans MS" panose="030F0702030302020204" pitchFamily="66" charset="0"/>
            </a:endParaRPr>
          </a:p>
        </p:txBody>
      </p:sp>
      <p:pic>
        <p:nvPicPr>
          <p:cNvPr id="3074" name="Picture 2" descr="10 съвета как да пестим електроенергия - Vivus.b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437" y="3597263"/>
            <a:ext cx="3358244" cy="2235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5" name="Картина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5106" y="3519908"/>
            <a:ext cx="445047" cy="451143"/>
          </a:xfrm>
          <a:prstGeom prst="rect">
            <a:avLst/>
          </a:prstGeom>
        </p:spPr>
      </p:pic>
      <p:sp>
        <p:nvSpPr>
          <p:cNvPr id="11" name="AutoShape 4" descr="Защо и Как да пестим Енергия! - RegionSliven.OR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2" name="AutoShape 6" descr="Как да пестим електроенергия (ток) вкъщи | Uni-muni.co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6" name="Картина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0224" y="3277107"/>
            <a:ext cx="2362597" cy="2504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Картина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93350" y="3192818"/>
            <a:ext cx="445047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915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C0567878-38CA-31DA-6516-75F21D1DDE4C}"/>
              </a:ext>
            </a:extLst>
          </p:cNvPr>
          <p:cNvSpPr txBox="1"/>
          <p:nvPr/>
        </p:nvSpPr>
        <p:spPr>
          <a:xfrm>
            <a:off x="-1959698" y="4062"/>
            <a:ext cx="98816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dirty="0">
                <a:latin typeface="Calibri"/>
                <a:cs typeface="Calibri"/>
              </a:rPr>
              <a:t>ПЕСТЕНЕ И БЕЗОПАСНО ИЗПОЛЗВАНЕ НА ЕЛЕКТРОЕНЕРГИЯ</a:t>
            </a:r>
            <a:endParaRPr lang="bg-BG">
              <a:latin typeface="Calibri"/>
              <a:cs typeface="Calibri Light"/>
            </a:endParaRP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D39356D0-2CA5-5765-5F8C-702587B760DF}"/>
              </a:ext>
            </a:extLst>
          </p:cNvPr>
          <p:cNvSpPr/>
          <p:nvPr/>
        </p:nvSpPr>
        <p:spPr>
          <a:xfrm rot="1800000">
            <a:off x="10972149" y="-1426177"/>
            <a:ext cx="603849" cy="6958639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369A55C5-66A1-8D20-21D3-2A310463DA6F}"/>
              </a:ext>
            </a:extLst>
          </p:cNvPr>
          <p:cNvSpPr/>
          <p:nvPr/>
        </p:nvSpPr>
        <p:spPr>
          <a:xfrm rot="18060000">
            <a:off x="10624104" y="3932260"/>
            <a:ext cx="603849" cy="3809998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AC7683A7-9E8C-5DF4-6EBE-A9E6A3555EAE}"/>
              </a:ext>
            </a:extLst>
          </p:cNvPr>
          <p:cNvSpPr/>
          <p:nvPr/>
        </p:nvSpPr>
        <p:spPr>
          <a:xfrm rot="180000">
            <a:off x="12048406" y="496198"/>
            <a:ext cx="618226" cy="64985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13E5EE4E-9A9F-F751-1383-208CA28F770F}"/>
              </a:ext>
            </a:extLst>
          </p:cNvPr>
          <p:cNvSpPr/>
          <p:nvPr/>
        </p:nvSpPr>
        <p:spPr>
          <a:xfrm>
            <a:off x="2442534" y="6647911"/>
            <a:ext cx="6771734" cy="575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FD37023F-625F-B6A8-8538-072E43123C43}"/>
              </a:ext>
            </a:extLst>
          </p:cNvPr>
          <p:cNvSpPr/>
          <p:nvPr/>
        </p:nvSpPr>
        <p:spPr>
          <a:xfrm flipV="1">
            <a:off x="3692466" y="6416974"/>
            <a:ext cx="4284451" cy="86265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3" name="Графика 13" descr="Battery with solid fill">
            <a:extLst>
              <a:ext uri="{FF2B5EF4-FFF2-40B4-BE49-F238E27FC236}">
                <a16:creationId xmlns:a16="http://schemas.microsoft.com/office/drawing/2014/main" id="{BA9D1922-9793-E89C-0A43-8CE24D942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pic>
        <p:nvPicPr>
          <p:cNvPr id="14" name="Графика 14" descr="Battery outline">
            <a:extLst>
              <a:ext uri="{FF2B5EF4-FFF2-40B4-BE49-F238E27FC236}">
                <a16:creationId xmlns:a16="http://schemas.microsoft.com/office/drawing/2014/main" id="{A8BD0F78-F322-E298-4466-DF8C6064C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sp>
        <p:nvSpPr>
          <p:cNvPr id="2" name="Блоксхема: съединение 1">
            <a:extLst>
              <a:ext uri="{FF2B5EF4-FFF2-40B4-BE49-F238E27FC236}">
                <a16:creationId xmlns:a16="http://schemas.microsoft.com/office/drawing/2014/main" id="{B461D4CF-0B1C-1A90-EAA4-114419EB11AA}"/>
              </a:ext>
            </a:extLst>
          </p:cNvPr>
          <p:cNvSpPr/>
          <p:nvPr/>
        </p:nvSpPr>
        <p:spPr>
          <a:xfrm>
            <a:off x="5904093" y="191593"/>
            <a:ext cx="100642" cy="86263"/>
          </a:xfrm>
          <a:prstGeom prst="flowChartConnector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414DD1D-5F37-78CD-34FC-95CC9BF44963}"/>
              </a:ext>
            </a:extLst>
          </p:cNvPr>
          <p:cNvSpPr txBox="1"/>
          <p:nvPr/>
        </p:nvSpPr>
        <p:spPr>
          <a:xfrm>
            <a:off x="1775012" y="1725285"/>
            <a:ext cx="7920203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dirty="0" err="1">
                <a:latin typeface="Comic Sans MS" panose="030F0702030302020204" pitchFamily="66" charset="0"/>
              </a:rPr>
              <a:t>Ако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консуматорът</a:t>
            </a:r>
            <a:r>
              <a:rPr lang="ru-RU" sz="2000" dirty="0">
                <a:latin typeface="Comic Sans MS" panose="030F0702030302020204" pitchFamily="66" charset="0"/>
              </a:rPr>
              <a:t> не е </a:t>
            </a:r>
            <a:r>
              <a:rPr lang="ru-RU" sz="2000" dirty="0" err="1">
                <a:latin typeface="Comic Sans MS" panose="030F0702030302020204" pitchFamily="66" charset="0"/>
              </a:rPr>
              <a:t>нагревател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смятаме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тази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енергия</a:t>
            </a:r>
            <a:r>
              <a:rPr lang="ru-RU" sz="2000" dirty="0">
                <a:latin typeface="Comic Sans MS" panose="030F0702030302020204" pitchFamily="66" charset="0"/>
              </a:rPr>
              <a:t> за </a:t>
            </a:r>
            <a:r>
              <a:rPr lang="ru-RU" sz="2000" dirty="0" err="1">
                <a:latin typeface="Comic Sans MS" panose="030F0702030302020204" pitchFamily="66" charset="0"/>
              </a:rPr>
              <a:t>загубена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защото</a:t>
            </a:r>
            <a:r>
              <a:rPr lang="ru-RU" sz="2000" dirty="0">
                <a:latin typeface="Comic Sans MS" panose="030F0702030302020204" pitchFamily="66" charset="0"/>
              </a:rPr>
              <a:t> не се </a:t>
            </a:r>
            <a:r>
              <a:rPr lang="ru-RU" sz="2000" dirty="0" err="1">
                <a:latin typeface="Comic Sans MS" panose="030F0702030302020204" pitchFamily="66" charset="0"/>
              </a:rPr>
              <a:t>използва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  <a:r>
              <a:rPr lang="ru-RU" sz="2000" dirty="0" err="1">
                <a:latin typeface="Comic Sans MS" panose="030F0702030302020204" pitchFamily="66" charset="0"/>
              </a:rPr>
              <a:t>Затова</a:t>
            </a:r>
            <a:r>
              <a:rPr lang="ru-RU" sz="2000" dirty="0">
                <a:latin typeface="Comic Sans MS" panose="030F0702030302020204" pitchFamily="66" charset="0"/>
              </a:rPr>
              <a:t> важно правило за </a:t>
            </a:r>
            <a:r>
              <a:rPr lang="ru-RU" sz="2000" dirty="0" err="1">
                <a:latin typeface="Comic Sans MS" panose="030F0702030302020204" pitchFamily="66" charset="0"/>
              </a:rPr>
              <a:t>пестене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енергия</a:t>
            </a:r>
            <a:r>
              <a:rPr lang="ru-RU" sz="2000" dirty="0">
                <a:latin typeface="Comic Sans MS" panose="030F0702030302020204" pitchFamily="66" charset="0"/>
              </a:rPr>
              <a:t> е да </a:t>
            </a:r>
            <a:r>
              <a:rPr lang="ru-RU" sz="2000" dirty="0" err="1">
                <a:latin typeface="Comic Sans MS" panose="030F0702030302020204" pitchFamily="66" charset="0"/>
              </a:rPr>
              <a:t>използваме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уреди</a:t>
            </a:r>
            <a:r>
              <a:rPr lang="ru-RU" sz="2000" dirty="0">
                <a:latin typeface="Comic Sans MS" panose="030F0702030302020204" pitchFamily="66" charset="0"/>
              </a:rPr>
              <a:t> с </a:t>
            </a:r>
            <a:r>
              <a:rPr lang="ru-RU" sz="2000" dirty="0" err="1">
                <a:latin typeface="Comic Sans MS" panose="030F0702030302020204" pitchFamily="66" charset="0"/>
              </a:rPr>
              <a:t>по-висок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енергиен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клас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защото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колкото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по-висок</a:t>
            </a:r>
            <a:r>
              <a:rPr lang="ru-RU" sz="2000" dirty="0">
                <a:latin typeface="Comic Sans MS" panose="030F0702030302020204" pitchFamily="66" charset="0"/>
              </a:rPr>
              <a:t> е </a:t>
            </a:r>
            <a:r>
              <a:rPr lang="ru-RU" sz="2000" dirty="0" err="1">
                <a:latin typeface="Comic Sans MS" panose="030F0702030302020204" pitchFamily="66" charset="0"/>
              </a:rPr>
              <a:t>енергийният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клас</a:t>
            </a:r>
            <a:r>
              <a:rPr lang="ru-RU" sz="2000" dirty="0">
                <a:latin typeface="Comic Sans MS" panose="030F0702030302020204" pitchFamily="66" charset="0"/>
              </a:rPr>
              <a:t>, толкова </a:t>
            </a:r>
            <a:r>
              <a:rPr lang="ru-RU" sz="2000" dirty="0" err="1">
                <a:latin typeface="Comic Sans MS" panose="030F0702030302020204" pitchFamily="66" charset="0"/>
              </a:rPr>
              <a:t>по-икономичен</a:t>
            </a:r>
            <a:r>
              <a:rPr lang="ru-RU" sz="2000" dirty="0">
                <a:latin typeface="Comic Sans MS" panose="030F0702030302020204" pitchFamily="66" charset="0"/>
              </a:rPr>
              <a:t> е </a:t>
            </a:r>
            <a:r>
              <a:rPr lang="ru-RU" sz="2000" dirty="0" err="1">
                <a:latin typeface="Comic Sans MS" panose="030F0702030302020204" pitchFamily="66" charset="0"/>
              </a:rPr>
              <a:t>уредът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  <a:endParaRPr lang="bg-BG" sz="2000" dirty="0">
              <a:latin typeface="Comic Sans MS" panose="030F0702030302020204" pitchFamily="66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3640142" y="867300"/>
            <a:ext cx="4356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>
                <a:latin typeface="Comic Sans MS" panose="030F0702030302020204" pitchFamily="66" charset="0"/>
              </a:rPr>
              <a:t>ЕЛЕКТРОЕНЕРГИЯ</a:t>
            </a:r>
            <a:endParaRPr lang="bg-BG" sz="3200" dirty="0">
              <a:latin typeface="Comic Sans MS" panose="030F0702030302020204" pitchFamily="66" charset="0"/>
            </a:endParaRPr>
          </a:p>
        </p:txBody>
      </p:sp>
      <p:pic>
        <p:nvPicPr>
          <p:cNvPr id="4098" name="Picture 2" descr="Класове за енергийна ефективност на домакинско и офис оборудване.  Консумация на енергия от устройств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38" y="3715009"/>
            <a:ext cx="2966410" cy="21125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0" name="Picture 4" descr="ЕС ще пести ток и слага таван на цените | СЕГ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565" y="3745542"/>
            <a:ext cx="2693207" cy="1941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" name="Картина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9197" y="3579749"/>
            <a:ext cx="445047" cy="451143"/>
          </a:xfrm>
          <a:prstGeom prst="rect">
            <a:avLst/>
          </a:prstGeom>
        </p:spPr>
      </p:pic>
      <p:pic>
        <p:nvPicPr>
          <p:cNvPr id="18" name="Картина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2325" y="3570337"/>
            <a:ext cx="445047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5822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C0567878-38CA-31DA-6516-75F21D1DDE4C}"/>
              </a:ext>
            </a:extLst>
          </p:cNvPr>
          <p:cNvSpPr txBox="1"/>
          <p:nvPr/>
        </p:nvSpPr>
        <p:spPr>
          <a:xfrm>
            <a:off x="-1959698" y="4062"/>
            <a:ext cx="98816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dirty="0">
                <a:latin typeface="Calibri"/>
                <a:cs typeface="Calibri"/>
              </a:rPr>
              <a:t>ПЕСТЕНЕ И БЕЗОПАСНО ИЗПОЛЗВАНЕ НА ЕЛЕКТРОЕНЕРГИЯ</a:t>
            </a:r>
            <a:endParaRPr lang="bg-BG">
              <a:latin typeface="Calibri"/>
              <a:cs typeface="Calibri Light"/>
            </a:endParaRP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D39356D0-2CA5-5765-5F8C-702587B760DF}"/>
              </a:ext>
            </a:extLst>
          </p:cNvPr>
          <p:cNvSpPr/>
          <p:nvPr/>
        </p:nvSpPr>
        <p:spPr>
          <a:xfrm rot="1800000">
            <a:off x="10972149" y="-1426177"/>
            <a:ext cx="603849" cy="6958639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369A55C5-66A1-8D20-21D3-2A310463DA6F}"/>
              </a:ext>
            </a:extLst>
          </p:cNvPr>
          <p:cNvSpPr/>
          <p:nvPr/>
        </p:nvSpPr>
        <p:spPr>
          <a:xfrm rot="18060000">
            <a:off x="10624104" y="3932260"/>
            <a:ext cx="603849" cy="3809998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AC7683A7-9E8C-5DF4-6EBE-A9E6A3555EAE}"/>
              </a:ext>
            </a:extLst>
          </p:cNvPr>
          <p:cNvSpPr/>
          <p:nvPr/>
        </p:nvSpPr>
        <p:spPr>
          <a:xfrm rot="180000">
            <a:off x="12048406" y="496198"/>
            <a:ext cx="618226" cy="64985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13E5EE4E-9A9F-F751-1383-208CA28F770F}"/>
              </a:ext>
            </a:extLst>
          </p:cNvPr>
          <p:cNvSpPr/>
          <p:nvPr/>
        </p:nvSpPr>
        <p:spPr>
          <a:xfrm>
            <a:off x="2442534" y="6647911"/>
            <a:ext cx="6771734" cy="575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FD37023F-625F-B6A8-8538-072E43123C43}"/>
              </a:ext>
            </a:extLst>
          </p:cNvPr>
          <p:cNvSpPr/>
          <p:nvPr/>
        </p:nvSpPr>
        <p:spPr>
          <a:xfrm flipV="1">
            <a:off x="3692466" y="6416974"/>
            <a:ext cx="4284451" cy="86265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3" name="Графика 13" descr="Battery with solid fill">
            <a:extLst>
              <a:ext uri="{FF2B5EF4-FFF2-40B4-BE49-F238E27FC236}">
                <a16:creationId xmlns:a16="http://schemas.microsoft.com/office/drawing/2014/main" id="{BA9D1922-9793-E89C-0A43-8CE24D942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pic>
        <p:nvPicPr>
          <p:cNvPr id="14" name="Графика 14" descr="Battery outline">
            <a:extLst>
              <a:ext uri="{FF2B5EF4-FFF2-40B4-BE49-F238E27FC236}">
                <a16:creationId xmlns:a16="http://schemas.microsoft.com/office/drawing/2014/main" id="{A8BD0F78-F322-E298-4466-DF8C6064C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sp>
        <p:nvSpPr>
          <p:cNvPr id="2" name="Блоксхема: съединение 1">
            <a:extLst>
              <a:ext uri="{FF2B5EF4-FFF2-40B4-BE49-F238E27FC236}">
                <a16:creationId xmlns:a16="http://schemas.microsoft.com/office/drawing/2014/main" id="{B461D4CF-0B1C-1A90-EAA4-114419EB11AA}"/>
              </a:ext>
            </a:extLst>
          </p:cNvPr>
          <p:cNvSpPr/>
          <p:nvPr/>
        </p:nvSpPr>
        <p:spPr>
          <a:xfrm>
            <a:off x="5904093" y="191593"/>
            <a:ext cx="100642" cy="86263"/>
          </a:xfrm>
          <a:prstGeom prst="flowChartConnector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414DD1D-5F37-78CD-34FC-95CC9BF44963}"/>
              </a:ext>
            </a:extLst>
          </p:cNvPr>
          <p:cNvSpPr txBox="1"/>
          <p:nvPr/>
        </p:nvSpPr>
        <p:spPr>
          <a:xfrm>
            <a:off x="2141587" y="1512847"/>
            <a:ext cx="6898341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dirty="0" err="1">
                <a:latin typeface="Comic Sans MS" panose="030F0702030302020204" pitchFamily="66" charset="0"/>
              </a:rPr>
              <a:t>Вкъщи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домашните</a:t>
            </a:r>
            <a:r>
              <a:rPr lang="ru-RU" sz="2000" dirty="0">
                <a:latin typeface="Comic Sans MS" panose="030F0702030302020204" pitchFamily="66" charset="0"/>
              </a:rPr>
              <a:t> потребители се </a:t>
            </a:r>
            <a:r>
              <a:rPr lang="ru-RU" sz="2000" dirty="0" err="1">
                <a:latin typeface="Comic Sans MS" panose="030F0702030302020204" pitchFamily="66" charset="0"/>
              </a:rPr>
              <a:t>включват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успоредно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към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електрическата</a:t>
            </a:r>
            <a:r>
              <a:rPr lang="ru-RU" sz="2000" dirty="0">
                <a:latin typeface="Comic Sans MS" panose="030F0702030302020204" pitchFamily="66" charset="0"/>
              </a:rPr>
              <a:t> мрежа. </a:t>
            </a:r>
            <a:r>
              <a:rPr lang="ru-RU" sz="2000" dirty="0" err="1">
                <a:latin typeface="Comic Sans MS" panose="030F0702030302020204" pitchFamily="66" charset="0"/>
              </a:rPr>
              <a:t>Общият</a:t>
            </a:r>
            <a:r>
              <a:rPr lang="ru-RU" sz="2000" dirty="0">
                <a:latin typeface="Comic Sans MS" panose="030F0702030302020204" pitchFamily="66" charset="0"/>
              </a:rPr>
              <a:t> ток </a:t>
            </a:r>
            <a:r>
              <a:rPr lang="ru-RU" sz="2000" dirty="0" err="1">
                <a:latin typeface="Comic Sans MS" panose="030F0702030302020204" pitchFamily="66" charset="0"/>
              </a:rPr>
              <a:t>през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електрическото</a:t>
            </a:r>
            <a:r>
              <a:rPr lang="ru-RU" sz="2000" dirty="0">
                <a:latin typeface="Comic Sans MS" panose="030F0702030302020204" pitchFamily="66" charset="0"/>
              </a:rPr>
              <a:t> табло и </a:t>
            </a:r>
            <a:r>
              <a:rPr lang="ru-RU" sz="2000" dirty="0" err="1">
                <a:latin typeface="Comic Sans MS" panose="030F0702030302020204" pitchFamily="66" charset="0"/>
              </a:rPr>
              <a:t>електромера</a:t>
            </a:r>
            <a:r>
              <a:rPr lang="ru-RU" sz="2000" dirty="0">
                <a:latin typeface="Comic Sans MS" panose="030F0702030302020204" pitchFamily="66" charset="0"/>
              </a:rPr>
              <a:t> на входа на всяко </a:t>
            </a:r>
            <a:r>
              <a:rPr lang="ru-RU" sz="2000" dirty="0" err="1">
                <a:latin typeface="Comic Sans MS" panose="030F0702030302020204" pitchFamily="66" charset="0"/>
              </a:rPr>
              <a:t>домакинство</a:t>
            </a:r>
            <a:r>
              <a:rPr lang="ru-RU" sz="2000" dirty="0">
                <a:latin typeface="Comic Sans MS" panose="030F0702030302020204" pitchFamily="66" charset="0"/>
              </a:rPr>
              <a:t> е сума от </a:t>
            </a:r>
            <a:r>
              <a:rPr lang="ru-RU" sz="2000" dirty="0" err="1">
                <a:latin typeface="Comic Sans MS" panose="030F0702030302020204" pitchFamily="66" charset="0"/>
              </a:rPr>
              <a:t>токовете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през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всеки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потребител</a:t>
            </a:r>
            <a:r>
              <a:rPr lang="ru-RU" sz="2000" dirty="0">
                <a:latin typeface="Comic Sans MS" panose="030F0702030302020204" pitchFamily="66" charset="0"/>
              </a:rPr>
              <a:t>.</a:t>
            </a:r>
            <a:endParaRPr lang="bg-BG" sz="2000" dirty="0">
              <a:latin typeface="Comic Sans MS" panose="030F0702030302020204" pitchFamily="66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4299841" y="720746"/>
            <a:ext cx="2581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>
                <a:latin typeface="Comic Sans MS" panose="030F0702030302020204" pitchFamily="66" charset="0"/>
              </a:rPr>
              <a:t>БУШОНИ</a:t>
            </a:r>
            <a:endParaRPr lang="bg-BG" sz="3200" dirty="0">
              <a:latin typeface="Comic Sans MS" panose="030F0702030302020204" pitchFamily="66" charset="0"/>
            </a:endParaRPr>
          </a:p>
        </p:txBody>
      </p:sp>
      <p:pic>
        <p:nvPicPr>
          <p:cNvPr id="5122" name="Picture 2" descr="Издателска група „Просвета”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177" y="3606310"/>
            <a:ext cx="2958352" cy="2094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4" name="Picture 4" descr="Държач за бушони с 4, 6 или 8 гнезда | Яхтен Център Върбанов - яхти, лодки,  ветроходно оборудване, двигатели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983" y="3506869"/>
            <a:ext cx="2143125" cy="2143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7" name="Картина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0527" y="3409470"/>
            <a:ext cx="445047" cy="451143"/>
          </a:xfrm>
          <a:prstGeom prst="rect">
            <a:avLst/>
          </a:prstGeom>
        </p:spPr>
      </p:pic>
      <p:pic>
        <p:nvPicPr>
          <p:cNvPr id="18" name="Картина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0533" y="3281297"/>
            <a:ext cx="445047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224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C0567878-38CA-31DA-6516-75F21D1DDE4C}"/>
              </a:ext>
            </a:extLst>
          </p:cNvPr>
          <p:cNvSpPr txBox="1"/>
          <p:nvPr/>
        </p:nvSpPr>
        <p:spPr>
          <a:xfrm>
            <a:off x="-1959698" y="4062"/>
            <a:ext cx="98816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dirty="0">
                <a:latin typeface="Calibri"/>
                <a:cs typeface="Calibri"/>
              </a:rPr>
              <a:t>ПЕСТЕНЕ И БЕЗОПАСНО ИЗПОЛЗВАНЕ НА ЕЛЕКТРОЕНЕРГИЯ</a:t>
            </a:r>
            <a:endParaRPr lang="bg-BG">
              <a:latin typeface="Calibri"/>
              <a:cs typeface="Calibri Light"/>
            </a:endParaRP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D39356D0-2CA5-5765-5F8C-702587B760DF}"/>
              </a:ext>
            </a:extLst>
          </p:cNvPr>
          <p:cNvSpPr/>
          <p:nvPr/>
        </p:nvSpPr>
        <p:spPr>
          <a:xfrm rot="1800000">
            <a:off x="10972149" y="-1426177"/>
            <a:ext cx="603849" cy="6958639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369A55C5-66A1-8D20-21D3-2A310463DA6F}"/>
              </a:ext>
            </a:extLst>
          </p:cNvPr>
          <p:cNvSpPr/>
          <p:nvPr/>
        </p:nvSpPr>
        <p:spPr>
          <a:xfrm rot="18060000">
            <a:off x="10624104" y="3932260"/>
            <a:ext cx="603849" cy="3809998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AC7683A7-9E8C-5DF4-6EBE-A9E6A3555EAE}"/>
              </a:ext>
            </a:extLst>
          </p:cNvPr>
          <p:cNvSpPr/>
          <p:nvPr/>
        </p:nvSpPr>
        <p:spPr>
          <a:xfrm rot="180000">
            <a:off x="12048406" y="496198"/>
            <a:ext cx="618226" cy="64985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13E5EE4E-9A9F-F751-1383-208CA28F770F}"/>
              </a:ext>
            </a:extLst>
          </p:cNvPr>
          <p:cNvSpPr/>
          <p:nvPr/>
        </p:nvSpPr>
        <p:spPr>
          <a:xfrm>
            <a:off x="2442534" y="6647911"/>
            <a:ext cx="6771734" cy="575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FD37023F-625F-B6A8-8538-072E43123C43}"/>
              </a:ext>
            </a:extLst>
          </p:cNvPr>
          <p:cNvSpPr/>
          <p:nvPr/>
        </p:nvSpPr>
        <p:spPr>
          <a:xfrm flipV="1">
            <a:off x="3692466" y="6416974"/>
            <a:ext cx="4284451" cy="86265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3" name="Графика 13" descr="Battery with solid fill">
            <a:extLst>
              <a:ext uri="{FF2B5EF4-FFF2-40B4-BE49-F238E27FC236}">
                <a16:creationId xmlns:a16="http://schemas.microsoft.com/office/drawing/2014/main" id="{BA9D1922-9793-E89C-0A43-8CE24D942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pic>
        <p:nvPicPr>
          <p:cNvPr id="14" name="Графика 14" descr="Battery outline">
            <a:extLst>
              <a:ext uri="{FF2B5EF4-FFF2-40B4-BE49-F238E27FC236}">
                <a16:creationId xmlns:a16="http://schemas.microsoft.com/office/drawing/2014/main" id="{A8BD0F78-F322-E298-4466-DF8C6064C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sp>
        <p:nvSpPr>
          <p:cNvPr id="2" name="Блоксхема: съединение 1">
            <a:extLst>
              <a:ext uri="{FF2B5EF4-FFF2-40B4-BE49-F238E27FC236}">
                <a16:creationId xmlns:a16="http://schemas.microsoft.com/office/drawing/2014/main" id="{B461D4CF-0B1C-1A90-EAA4-114419EB11AA}"/>
              </a:ext>
            </a:extLst>
          </p:cNvPr>
          <p:cNvSpPr/>
          <p:nvPr/>
        </p:nvSpPr>
        <p:spPr>
          <a:xfrm>
            <a:off x="5904093" y="191593"/>
            <a:ext cx="100642" cy="86263"/>
          </a:xfrm>
          <a:prstGeom prst="flowChartConnector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414DD1D-5F37-78CD-34FC-95CC9BF44963}"/>
              </a:ext>
            </a:extLst>
          </p:cNvPr>
          <p:cNvSpPr txBox="1"/>
          <p:nvPr/>
        </p:nvSpPr>
        <p:spPr>
          <a:xfrm>
            <a:off x="2203173" y="1573695"/>
            <a:ext cx="6775173" cy="22031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bg-BG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2571894" y="663300"/>
            <a:ext cx="60377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dirty="0" smtClean="0">
                <a:latin typeface="Comic Sans MS" panose="030F0702030302020204" pitchFamily="66" charset="0"/>
              </a:rPr>
              <a:t>ЕЛЕКТРИЧНИЯ ТОК Е ОПАСЕН ЗА ЧОВЕКА</a:t>
            </a:r>
            <a:endParaRPr lang="bg-BG" sz="3200" dirty="0">
              <a:latin typeface="Comic Sans MS" panose="030F0702030302020204" pitchFamily="66" charset="0"/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1738175" y="2146388"/>
            <a:ext cx="77051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Всяка работа в </a:t>
            </a:r>
            <a:r>
              <a:rPr lang="ru-RU" sz="2000" dirty="0" err="1">
                <a:latin typeface="Comic Sans MS" panose="030F0702030302020204" pitchFamily="66" charset="0"/>
              </a:rPr>
              <a:t>електрически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уредби</a:t>
            </a:r>
            <a:r>
              <a:rPr lang="ru-RU" sz="2000" dirty="0">
                <a:latin typeface="Comic Sans MS" panose="030F0702030302020204" pitchFamily="66" charset="0"/>
              </a:rPr>
              <a:t> и </a:t>
            </a:r>
            <a:r>
              <a:rPr lang="ru-RU" sz="2000" dirty="0" err="1">
                <a:latin typeface="Comic Sans MS" panose="030F0702030302020204" pitchFamily="66" charset="0"/>
              </a:rPr>
              <a:t>съоръжения</a:t>
            </a:r>
            <a:r>
              <a:rPr lang="ru-RU" sz="2000" dirty="0">
                <a:latin typeface="Comic Sans MS" panose="030F0702030302020204" pitchFamily="66" charset="0"/>
              </a:rPr>
              <a:t> е </a:t>
            </a:r>
            <a:r>
              <a:rPr lang="ru-RU" sz="2000" dirty="0" err="1">
                <a:latin typeface="Comic Sans MS" panose="030F0702030302020204" pitchFamily="66" charset="0"/>
              </a:rPr>
              <a:t>особено</a:t>
            </a:r>
            <a:r>
              <a:rPr lang="ru-RU" sz="2000" dirty="0">
                <a:latin typeface="Comic Sans MS" panose="030F0702030302020204" pitchFamily="66" charset="0"/>
              </a:rPr>
              <a:t> опасна и </a:t>
            </a:r>
            <a:r>
              <a:rPr lang="ru-RU" sz="2000" dirty="0" err="1">
                <a:latin typeface="Comic Sans MS" panose="030F0702030302020204" pitchFamily="66" charset="0"/>
              </a:rPr>
              <a:t>изисква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специално</a:t>
            </a:r>
            <a:r>
              <a:rPr lang="ru-RU" sz="2000" dirty="0">
                <a:latin typeface="Comic Sans MS" panose="030F0702030302020204" pitchFamily="66" charset="0"/>
              </a:rPr>
              <a:t> обучение за безопасна работа и за </a:t>
            </a:r>
            <a:r>
              <a:rPr lang="ru-RU" sz="2000" dirty="0" err="1">
                <a:latin typeface="Comic Sans MS" panose="030F0702030302020204" pitchFamily="66" charset="0"/>
              </a:rPr>
              <a:t>оказване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първа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долекарска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помощ</a:t>
            </a:r>
            <a:r>
              <a:rPr lang="ru-RU" sz="2000" dirty="0">
                <a:latin typeface="Comic Sans MS" panose="030F0702030302020204" pitchFamily="66" charset="0"/>
              </a:rPr>
              <a:t> при </a:t>
            </a:r>
            <a:r>
              <a:rPr lang="ru-RU" sz="2000" dirty="0" err="1">
                <a:latin typeface="Comic Sans MS" panose="030F0702030302020204" pitchFamily="66" charset="0"/>
              </a:rPr>
              <a:t>електротравми</a:t>
            </a:r>
            <a:r>
              <a:rPr lang="ru-RU" sz="2000" dirty="0">
                <a:latin typeface="Comic Sans MS" panose="030F0702030302020204" pitchFamily="66" charset="0"/>
              </a:rPr>
              <a:t>. </a:t>
            </a:r>
            <a:endParaRPr lang="bg-BG" sz="2000" dirty="0">
              <a:latin typeface="Comic Sans MS" panose="030F0702030302020204" pitchFamily="66" charset="0"/>
            </a:endParaRPr>
          </a:p>
        </p:txBody>
      </p:sp>
      <p:pic>
        <p:nvPicPr>
          <p:cNvPr id="6146" name="Picture 2" descr="Пестене и безопасно използване на електроенергият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228" y="3603684"/>
            <a:ext cx="1970437" cy="24592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5" name="Картина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9090" y="3451320"/>
            <a:ext cx="445047" cy="451143"/>
          </a:xfrm>
          <a:prstGeom prst="rect">
            <a:avLst/>
          </a:prstGeom>
        </p:spPr>
      </p:pic>
      <p:pic>
        <p:nvPicPr>
          <p:cNvPr id="6148" name="Picture 4" descr="Nebezpečný účinok elektrického prúdu na ľudské telo. Účinky elektrického  prúdu na ľudí Nebezpečné faktory vo výrobnom prostredí. Predchádzanie  zraneniam.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482" y="3776868"/>
            <a:ext cx="3904291" cy="2192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7" name="Картина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3711" y="3667375"/>
            <a:ext cx="445047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00948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C0567878-38CA-31DA-6516-75F21D1DDE4C}"/>
              </a:ext>
            </a:extLst>
          </p:cNvPr>
          <p:cNvSpPr txBox="1"/>
          <p:nvPr/>
        </p:nvSpPr>
        <p:spPr>
          <a:xfrm>
            <a:off x="-1959698" y="4062"/>
            <a:ext cx="98816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dirty="0">
                <a:latin typeface="Calibri"/>
                <a:cs typeface="Calibri"/>
              </a:rPr>
              <a:t>ПЕСТЕНЕ И БЕЗОПАСНО ИЗПОЛЗВАНЕ НА ЕЛЕКТРОЕНЕРГИЯ</a:t>
            </a:r>
            <a:endParaRPr lang="bg-BG">
              <a:latin typeface="Calibri"/>
              <a:cs typeface="Calibri Light"/>
            </a:endParaRP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D39356D0-2CA5-5765-5F8C-702587B760DF}"/>
              </a:ext>
            </a:extLst>
          </p:cNvPr>
          <p:cNvSpPr/>
          <p:nvPr/>
        </p:nvSpPr>
        <p:spPr>
          <a:xfrm rot="1800000">
            <a:off x="10972149" y="-1426177"/>
            <a:ext cx="603849" cy="6958639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369A55C5-66A1-8D20-21D3-2A310463DA6F}"/>
              </a:ext>
            </a:extLst>
          </p:cNvPr>
          <p:cNvSpPr/>
          <p:nvPr/>
        </p:nvSpPr>
        <p:spPr>
          <a:xfrm rot="18060000">
            <a:off x="10624104" y="3932260"/>
            <a:ext cx="603849" cy="3809998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AC7683A7-9E8C-5DF4-6EBE-A9E6A3555EAE}"/>
              </a:ext>
            </a:extLst>
          </p:cNvPr>
          <p:cNvSpPr/>
          <p:nvPr/>
        </p:nvSpPr>
        <p:spPr>
          <a:xfrm rot="180000">
            <a:off x="12048406" y="496198"/>
            <a:ext cx="618226" cy="64985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13E5EE4E-9A9F-F751-1383-208CA28F770F}"/>
              </a:ext>
            </a:extLst>
          </p:cNvPr>
          <p:cNvSpPr/>
          <p:nvPr/>
        </p:nvSpPr>
        <p:spPr>
          <a:xfrm>
            <a:off x="2442534" y="6647911"/>
            <a:ext cx="6771734" cy="575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FD37023F-625F-B6A8-8538-072E43123C43}"/>
              </a:ext>
            </a:extLst>
          </p:cNvPr>
          <p:cNvSpPr/>
          <p:nvPr/>
        </p:nvSpPr>
        <p:spPr>
          <a:xfrm flipV="1">
            <a:off x="3692466" y="6416974"/>
            <a:ext cx="4284451" cy="86265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3" name="Графика 13" descr="Battery with solid fill">
            <a:extLst>
              <a:ext uri="{FF2B5EF4-FFF2-40B4-BE49-F238E27FC236}">
                <a16:creationId xmlns:a16="http://schemas.microsoft.com/office/drawing/2014/main" id="{BA9D1922-9793-E89C-0A43-8CE24D942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pic>
        <p:nvPicPr>
          <p:cNvPr id="14" name="Графика 14" descr="Battery outline">
            <a:extLst>
              <a:ext uri="{FF2B5EF4-FFF2-40B4-BE49-F238E27FC236}">
                <a16:creationId xmlns:a16="http://schemas.microsoft.com/office/drawing/2014/main" id="{A8BD0F78-F322-E298-4466-DF8C6064C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sp>
        <p:nvSpPr>
          <p:cNvPr id="2" name="Блоксхема: съединение 1">
            <a:extLst>
              <a:ext uri="{FF2B5EF4-FFF2-40B4-BE49-F238E27FC236}">
                <a16:creationId xmlns:a16="http://schemas.microsoft.com/office/drawing/2014/main" id="{B461D4CF-0B1C-1A90-EAA4-114419EB11AA}"/>
              </a:ext>
            </a:extLst>
          </p:cNvPr>
          <p:cNvSpPr/>
          <p:nvPr/>
        </p:nvSpPr>
        <p:spPr>
          <a:xfrm>
            <a:off x="5904093" y="191593"/>
            <a:ext cx="100642" cy="86263"/>
          </a:xfrm>
          <a:prstGeom prst="flowChartConnector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414DD1D-5F37-78CD-34FC-95CC9BF44963}"/>
              </a:ext>
            </a:extLst>
          </p:cNvPr>
          <p:cNvSpPr txBox="1"/>
          <p:nvPr/>
        </p:nvSpPr>
        <p:spPr>
          <a:xfrm>
            <a:off x="2566827" y="1805054"/>
            <a:ext cx="6775173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dirty="0" err="1">
                <a:latin typeface="Comic Sans MS" panose="030F0702030302020204" pitchFamily="66" charset="0"/>
              </a:rPr>
              <a:t>Електрически</a:t>
            </a:r>
            <a:r>
              <a:rPr lang="ru-RU" sz="2000" dirty="0">
                <a:latin typeface="Comic Sans MS" panose="030F0702030302020204" pitchFamily="66" charset="0"/>
              </a:rPr>
              <a:t> удар – </a:t>
            </a:r>
            <a:r>
              <a:rPr lang="ru-RU" sz="2000" dirty="0" err="1">
                <a:latin typeface="Comic Sans MS" panose="030F0702030302020204" pitchFamily="66" charset="0"/>
              </a:rPr>
              <a:t>най-тежкото</a:t>
            </a:r>
            <a:r>
              <a:rPr lang="ru-RU" sz="2000" dirty="0">
                <a:latin typeface="Comic Sans MS" panose="030F0702030302020204" pitchFamily="66" charset="0"/>
              </a:rPr>
              <a:t> поражение. При него </a:t>
            </a:r>
            <a:r>
              <a:rPr lang="ru-RU" sz="2000" dirty="0" err="1">
                <a:latin typeface="Comic Sans MS" panose="030F0702030302020204" pitchFamily="66" charset="0"/>
              </a:rPr>
              <a:t>електрическият</a:t>
            </a:r>
            <a:r>
              <a:rPr lang="ru-RU" sz="2000" dirty="0">
                <a:latin typeface="Comic Sans MS" panose="030F0702030302020204" pitchFamily="66" charset="0"/>
              </a:rPr>
              <a:t> ток </a:t>
            </a:r>
            <a:r>
              <a:rPr lang="ru-RU" sz="2000" dirty="0" err="1">
                <a:latin typeface="Comic Sans MS" panose="030F0702030302020204" pitchFamily="66" charset="0"/>
              </a:rPr>
              <a:t>поразява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вътрешните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органи</a:t>
            </a:r>
            <a:r>
              <a:rPr lang="ru-RU" sz="2000" dirty="0">
                <a:latin typeface="Comic Sans MS" panose="030F0702030302020204" pitchFamily="66" charset="0"/>
              </a:rPr>
              <a:t>, </a:t>
            </a:r>
            <a:r>
              <a:rPr lang="ru-RU" sz="2000" dirty="0" err="1">
                <a:latin typeface="Comic Sans MS" panose="030F0702030302020204" pitchFamily="66" charset="0"/>
              </a:rPr>
              <a:t>предизвиква</a:t>
            </a:r>
            <a:r>
              <a:rPr lang="ru-RU" sz="2000" dirty="0">
                <a:latin typeface="Comic Sans MS" panose="030F0702030302020204" pitchFamily="66" charset="0"/>
              </a:rPr>
              <a:t> в много случаи </a:t>
            </a:r>
            <a:r>
              <a:rPr lang="ru-RU" sz="2000" dirty="0" err="1">
                <a:latin typeface="Comic Sans MS" panose="030F0702030302020204" pitchFamily="66" charset="0"/>
              </a:rPr>
              <a:t>парализа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нервната</a:t>
            </a:r>
            <a:r>
              <a:rPr lang="ru-RU" sz="2000" dirty="0">
                <a:latin typeface="Comic Sans MS" panose="030F0702030302020204" pitchFamily="66" charset="0"/>
              </a:rPr>
              <a:t> система, </a:t>
            </a:r>
            <a:r>
              <a:rPr lang="ru-RU" sz="2000" dirty="0" err="1">
                <a:latin typeface="Comic Sans MS" panose="030F0702030302020204" pitchFamily="66" charset="0"/>
              </a:rPr>
              <a:t>спиране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кръвообращението</a:t>
            </a:r>
            <a:r>
              <a:rPr lang="ru-RU" sz="2000" dirty="0">
                <a:latin typeface="Comic Sans MS" panose="030F0702030302020204" pitchFamily="66" charset="0"/>
              </a:rPr>
              <a:t> и </a:t>
            </a:r>
            <a:r>
              <a:rPr lang="ru-RU" sz="2000" dirty="0" err="1">
                <a:latin typeface="Comic Sans MS" panose="030F0702030302020204" pitchFamily="66" charset="0"/>
              </a:rPr>
              <a:t>дишането</a:t>
            </a:r>
            <a:r>
              <a:rPr lang="ru-RU" sz="2000" dirty="0">
                <a:latin typeface="Comic Sans MS" panose="030F0702030302020204" pitchFamily="66" charset="0"/>
              </a:rPr>
              <a:t>.</a:t>
            </a:r>
            <a:br>
              <a:rPr lang="ru-RU" sz="2000" dirty="0">
                <a:latin typeface="Comic Sans MS" panose="030F0702030302020204" pitchFamily="66" charset="0"/>
              </a:rPr>
            </a:br>
            <a:endParaRPr lang="bg-BG" sz="2000" dirty="0">
              <a:latin typeface="Comic Sans MS" panose="030F0702030302020204" pitchFamily="66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2957454" y="616229"/>
            <a:ext cx="57418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dirty="0" smtClean="0">
                <a:latin typeface="Comic Sans MS" panose="030F0702030302020204" pitchFamily="66" charset="0"/>
              </a:rPr>
              <a:t>ЕЛЕКТРИЧНИЯ ТОК Е ОПАСЕН ЗА ЧОВЕКА</a:t>
            </a:r>
            <a:endParaRPr lang="bg-BG" sz="3200" dirty="0">
              <a:latin typeface="Comic Sans MS" panose="030F0702030302020204" pitchFamily="66" charset="0"/>
            </a:endParaRPr>
          </a:p>
        </p:txBody>
      </p:sp>
      <p:sp>
        <p:nvSpPr>
          <p:cNvPr id="12" name="AutoShape 2" descr="Знаци за безопасност Б-8, внимание опасност от електрически ток - Пътна  сигнализация, Пътни знаци Производство, Доставка и Монтаж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5" name="Картина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0061" y="3744046"/>
            <a:ext cx="2143125" cy="2143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Картина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6607" y="3855653"/>
            <a:ext cx="2571750" cy="1781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Картина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7611" y="3607278"/>
            <a:ext cx="445047" cy="451143"/>
          </a:xfrm>
          <a:prstGeom prst="rect">
            <a:avLst/>
          </a:prstGeom>
        </p:spPr>
      </p:pic>
      <p:pic>
        <p:nvPicPr>
          <p:cNvPr id="18" name="Картина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9553" y="3744046"/>
            <a:ext cx="445047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771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C0567878-38CA-31DA-6516-75F21D1DDE4C}"/>
              </a:ext>
            </a:extLst>
          </p:cNvPr>
          <p:cNvSpPr txBox="1"/>
          <p:nvPr/>
        </p:nvSpPr>
        <p:spPr>
          <a:xfrm>
            <a:off x="-1959698" y="4062"/>
            <a:ext cx="98816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dirty="0">
                <a:latin typeface="Calibri"/>
                <a:cs typeface="Calibri"/>
              </a:rPr>
              <a:t>ПЕСТЕНЕ И БЕЗОПАСНО ИЗПОЛЗВАНЕ НА ЕЛЕКТРОЕНЕРГИЯ</a:t>
            </a:r>
            <a:endParaRPr lang="bg-BG">
              <a:latin typeface="Calibri"/>
              <a:cs typeface="Calibri Light"/>
            </a:endParaRP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D39356D0-2CA5-5765-5F8C-702587B760DF}"/>
              </a:ext>
            </a:extLst>
          </p:cNvPr>
          <p:cNvSpPr/>
          <p:nvPr/>
        </p:nvSpPr>
        <p:spPr>
          <a:xfrm rot="1800000">
            <a:off x="10972149" y="-1426177"/>
            <a:ext cx="603849" cy="6958639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369A55C5-66A1-8D20-21D3-2A310463DA6F}"/>
              </a:ext>
            </a:extLst>
          </p:cNvPr>
          <p:cNvSpPr/>
          <p:nvPr/>
        </p:nvSpPr>
        <p:spPr>
          <a:xfrm rot="18060000">
            <a:off x="10624104" y="3932260"/>
            <a:ext cx="603849" cy="3809998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AC7683A7-9E8C-5DF4-6EBE-A9E6A3555EAE}"/>
              </a:ext>
            </a:extLst>
          </p:cNvPr>
          <p:cNvSpPr/>
          <p:nvPr/>
        </p:nvSpPr>
        <p:spPr>
          <a:xfrm rot="180000">
            <a:off x="12048406" y="496198"/>
            <a:ext cx="618226" cy="64985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13E5EE4E-9A9F-F751-1383-208CA28F770F}"/>
              </a:ext>
            </a:extLst>
          </p:cNvPr>
          <p:cNvSpPr/>
          <p:nvPr/>
        </p:nvSpPr>
        <p:spPr>
          <a:xfrm>
            <a:off x="2442534" y="6647911"/>
            <a:ext cx="6771734" cy="575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FD37023F-625F-B6A8-8538-072E43123C43}"/>
              </a:ext>
            </a:extLst>
          </p:cNvPr>
          <p:cNvSpPr/>
          <p:nvPr/>
        </p:nvSpPr>
        <p:spPr>
          <a:xfrm flipV="1">
            <a:off x="3692466" y="6416974"/>
            <a:ext cx="4284451" cy="86265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3" name="Графика 13" descr="Battery with solid fill">
            <a:extLst>
              <a:ext uri="{FF2B5EF4-FFF2-40B4-BE49-F238E27FC236}">
                <a16:creationId xmlns:a16="http://schemas.microsoft.com/office/drawing/2014/main" id="{BA9D1922-9793-E89C-0A43-8CE24D942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pic>
        <p:nvPicPr>
          <p:cNvPr id="14" name="Графика 14" descr="Battery outline">
            <a:extLst>
              <a:ext uri="{FF2B5EF4-FFF2-40B4-BE49-F238E27FC236}">
                <a16:creationId xmlns:a16="http://schemas.microsoft.com/office/drawing/2014/main" id="{A8BD0F78-F322-E298-4466-DF8C6064C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62" y="5832895"/>
            <a:ext cx="1302588" cy="1101305"/>
          </a:xfrm>
          <a:prstGeom prst="rect">
            <a:avLst/>
          </a:prstGeom>
        </p:spPr>
      </p:pic>
      <p:sp>
        <p:nvSpPr>
          <p:cNvPr id="2" name="Блоксхема: съединение 1">
            <a:extLst>
              <a:ext uri="{FF2B5EF4-FFF2-40B4-BE49-F238E27FC236}">
                <a16:creationId xmlns:a16="http://schemas.microsoft.com/office/drawing/2014/main" id="{B461D4CF-0B1C-1A90-EAA4-114419EB11AA}"/>
              </a:ext>
            </a:extLst>
          </p:cNvPr>
          <p:cNvSpPr/>
          <p:nvPr/>
        </p:nvSpPr>
        <p:spPr>
          <a:xfrm>
            <a:off x="5904093" y="191593"/>
            <a:ext cx="100642" cy="86263"/>
          </a:xfrm>
          <a:prstGeom prst="flowChartConnector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414DD1D-5F37-78CD-34FC-95CC9BF44963}"/>
              </a:ext>
            </a:extLst>
          </p:cNvPr>
          <p:cNvSpPr txBox="1"/>
          <p:nvPr/>
        </p:nvSpPr>
        <p:spPr>
          <a:xfrm>
            <a:off x="2941529" y="793765"/>
            <a:ext cx="577374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sz="3200" dirty="0">
                <a:latin typeface="Comic Sans MS" panose="030F0702030302020204" pitchFamily="66" charset="0"/>
              </a:rPr>
              <a:t>ЕЛЕКТРИЧНИЯ ТОК Е ОПАСЕН ЗА ЧОВЕКА</a:t>
            </a: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1432644" y="2019177"/>
            <a:ext cx="87915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 </a:t>
            </a:r>
            <a:r>
              <a:rPr lang="ru-RU" sz="2000" dirty="0" err="1">
                <a:latin typeface="Comic Sans MS" panose="030F0702030302020204" pitchFamily="66" charset="0"/>
              </a:rPr>
              <a:t>Електрически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травми</a:t>
            </a:r>
            <a:r>
              <a:rPr lang="ru-RU" sz="2000" dirty="0">
                <a:latin typeface="Comic Sans MS" panose="030F0702030302020204" pitchFamily="66" charset="0"/>
              </a:rPr>
              <a:t> – под </a:t>
            </a:r>
            <a:r>
              <a:rPr lang="ru-RU" sz="2000" dirty="0" err="1">
                <a:latin typeface="Comic Sans MS" panose="030F0702030302020204" pitchFamily="66" charset="0"/>
              </a:rPr>
              <a:t>действието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електрическия</a:t>
            </a:r>
            <a:r>
              <a:rPr lang="ru-RU" sz="2000" dirty="0">
                <a:latin typeface="Comic Sans MS" panose="030F0702030302020204" pitchFamily="66" charset="0"/>
              </a:rPr>
              <a:t> ток(ел. </a:t>
            </a:r>
            <a:r>
              <a:rPr lang="ru-RU" sz="2000" dirty="0" err="1">
                <a:latin typeface="Comic Sans MS" panose="030F0702030302020204" pitchFamily="66" charset="0"/>
              </a:rPr>
              <a:t>дъга</a:t>
            </a:r>
            <a:r>
              <a:rPr lang="ru-RU" sz="2000" dirty="0">
                <a:latin typeface="Comic Sans MS" panose="030F0702030302020204" pitchFamily="66" charset="0"/>
              </a:rPr>
              <a:t>) </a:t>
            </a:r>
            <a:r>
              <a:rPr lang="ru-RU" sz="2000" dirty="0" err="1">
                <a:latin typeface="Comic Sans MS" panose="030F0702030302020204" pitchFamily="66" charset="0"/>
              </a:rPr>
              <a:t>възникват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изгаряния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кожата</a:t>
            </a:r>
            <a:r>
              <a:rPr lang="ru-RU" sz="2000" dirty="0">
                <a:latin typeface="Comic Sans MS" panose="030F0702030302020204" pitchFamily="66" charset="0"/>
              </a:rPr>
              <a:t> и </a:t>
            </a:r>
            <a:r>
              <a:rPr lang="ru-RU" sz="2000" dirty="0" err="1">
                <a:latin typeface="Comic Sans MS" panose="030F0702030302020204" pitchFamily="66" charset="0"/>
              </a:rPr>
              <a:t>тъканите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различни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органи</a:t>
            </a:r>
            <a:r>
              <a:rPr lang="ru-RU" sz="2000" dirty="0">
                <a:latin typeface="Comic Sans MS" panose="030F0702030302020204" pitchFamily="66" charset="0"/>
              </a:rPr>
              <a:t>, в </a:t>
            </a:r>
            <a:r>
              <a:rPr lang="ru-RU" sz="2000" dirty="0" err="1">
                <a:latin typeface="Comic Sans MS" panose="030F0702030302020204" pitchFamily="66" charset="0"/>
              </a:rPr>
              <a:t>частност</a:t>
            </a:r>
            <a:r>
              <a:rPr lang="ru-RU" sz="2000" dirty="0">
                <a:latin typeface="Comic Sans MS" panose="030F0702030302020204" pitchFamily="66" charset="0"/>
              </a:rPr>
              <a:t> и на </a:t>
            </a:r>
            <a:r>
              <a:rPr lang="ru-RU" sz="2000" dirty="0" err="1">
                <a:latin typeface="Comic Sans MS" panose="030F0702030302020204" pitchFamily="66" charset="0"/>
              </a:rPr>
              <a:t>очите</a:t>
            </a:r>
            <a:r>
              <a:rPr lang="ru-RU" sz="2000" dirty="0">
                <a:latin typeface="Comic Sans MS" panose="030F0702030302020204" pitchFamily="66" charset="0"/>
              </a:rPr>
              <a:t>. </a:t>
            </a:r>
            <a:r>
              <a:rPr lang="ru-RU" sz="2000" dirty="0" err="1">
                <a:latin typeface="Comic Sans MS" panose="030F0702030302020204" pitchFamily="66" charset="0"/>
              </a:rPr>
              <a:t>Към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електрическите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травми</a:t>
            </a:r>
            <a:r>
              <a:rPr lang="ru-RU" sz="2000" dirty="0">
                <a:latin typeface="Comic Sans MS" panose="030F0702030302020204" pitchFamily="66" charset="0"/>
              </a:rPr>
              <a:t> се </a:t>
            </a:r>
            <a:r>
              <a:rPr lang="ru-RU" sz="2000" dirty="0" err="1">
                <a:latin typeface="Comic Sans MS" panose="030F0702030302020204" pitchFamily="66" charset="0"/>
              </a:rPr>
              <a:t>отнасят</a:t>
            </a:r>
            <a:r>
              <a:rPr lang="ru-RU" sz="2000" dirty="0">
                <a:latin typeface="Comic Sans MS" panose="030F0702030302020204" pitchFamily="66" charset="0"/>
              </a:rPr>
              <a:t> и </a:t>
            </a:r>
            <a:r>
              <a:rPr lang="ru-RU" sz="2000" dirty="0" err="1">
                <a:latin typeface="Comic Sans MS" panose="030F0702030302020204" pitchFamily="66" charset="0"/>
              </a:rPr>
              <a:t>механичните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err="1">
                <a:latin typeface="Comic Sans MS" panose="030F0702030302020204" pitchFamily="66" charset="0"/>
              </a:rPr>
              <a:t>увреждания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тялото</a:t>
            </a:r>
            <a:r>
              <a:rPr lang="ru-RU" sz="2000" dirty="0">
                <a:latin typeface="Comic Sans MS" panose="030F0702030302020204" pitchFamily="66" charset="0"/>
              </a:rPr>
              <a:t>(</a:t>
            </a:r>
            <a:r>
              <a:rPr lang="ru-RU" sz="2000" dirty="0" err="1">
                <a:latin typeface="Comic Sans MS" panose="030F0702030302020204" pitchFamily="66" charset="0"/>
              </a:rPr>
              <a:t>счупвания</a:t>
            </a:r>
            <a:r>
              <a:rPr lang="ru-RU" sz="2000" dirty="0">
                <a:latin typeface="Comic Sans MS" panose="030F0702030302020204" pitchFamily="66" charset="0"/>
              </a:rPr>
              <a:t>, рани), </a:t>
            </a:r>
            <a:r>
              <a:rPr lang="ru-RU" sz="2000" dirty="0" err="1">
                <a:latin typeface="Comic Sans MS" panose="030F0702030302020204" pitchFamily="66" charset="0"/>
              </a:rPr>
              <a:t>получени</a:t>
            </a:r>
            <a:r>
              <a:rPr lang="ru-RU" sz="2000" dirty="0">
                <a:latin typeface="Comic Sans MS" panose="030F0702030302020204" pitchFamily="66" charset="0"/>
              </a:rPr>
              <a:t> в </a:t>
            </a:r>
            <a:r>
              <a:rPr lang="ru-RU" sz="2000" dirty="0" err="1">
                <a:latin typeface="Comic Sans MS" panose="030F0702030302020204" pitchFamily="66" charset="0"/>
              </a:rPr>
              <a:t>резултат</a:t>
            </a:r>
            <a:r>
              <a:rPr lang="ru-RU" sz="2000" dirty="0">
                <a:latin typeface="Comic Sans MS" panose="030F0702030302020204" pitchFamily="66" charset="0"/>
              </a:rPr>
              <a:t> на </a:t>
            </a:r>
            <a:r>
              <a:rPr lang="ru-RU" sz="2000" dirty="0" err="1">
                <a:latin typeface="Comic Sans MS" panose="030F0702030302020204" pitchFamily="66" charset="0"/>
              </a:rPr>
              <a:t>падане</a:t>
            </a:r>
            <a:r>
              <a:rPr lang="ru-RU" sz="2000" dirty="0">
                <a:latin typeface="Comic Sans MS" panose="030F0702030302020204" pitchFamily="66" charset="0"/>
              </a:rPr>
              <a:t> при </a:t>
            </a:r>
            <a:r>
              <a:rPr lang="ru-RU" sz="2000" dirty="0" err="1">
                <a:latin typeface="Comic Sans MS" panose="030F0702030302020204" pitchFamily="66" charset="0"/>
              </a:rPr>
              <a:t>електрически</a:t>
            </a:r>
            <a:r>
              <a:rPr lang="ru-RU" sz="2000" dirty="0">
                <a:latin typeface="Comic Sans MS" panose="030F0702030302020204" pitchFamily="66" charset="0"/>
              </a:rPr>
              <a:t> удар.</a:t>
            </a:r>
            <a:endParaRPr lang="bg-BG" sz="2000" dirty="0">
              <a:latin typeface="Comic Sans MS" panose="030F0702030302020204" pitchFamily="66" charset="0"/>
            </a:endParaRPr>
          </a:p>
        </p:txBody>
      </p:sp>
      <p:pic>
        <p:nvPicPr>
          <p:cNvPr id="8194" name="Picture 2" descr="ПРАВИЛ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666" y="3802776"/>
            <a:ext cx="2302569" cy="2396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9660" y="3672709"/>
            <a:ext cx="445047" cy="451143"/>
          </a:xfrm>
          <a:prstGeom prst="rect">
            <a:avLst/>
          </a:prstGeom>
        </p:spPr>
      </p:pic>
      <p:pic>
        <p:nvPicPr>
          <p:cNvPr id="8196" name="Picture 4" descr="Какви са видовете електрически травми? | електричество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634" y="3840690"/>
            <a:ext cx="2112052" cy="23209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6" name="Картина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1912" y="3758701"/>
            <a:ext cx="445047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093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C0567878-38CA-31DA-6516-75F21D1DDE4C}"/>
              </a:ext>
            </a:extLst>
          </p:cNvPr>
          <p:cNvSpPr txBox="1"/>
          <p:nvPr/>
        </p:nvSpPr>
        <p:spPr>
          <a:xfrm>
            <a:off x="-1959698" y="4062"/>
            <a:ext cx="988162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bg-BG" dirty="0">
              <a:latin typeface="Calibri"/>
              <a:cs typeface="Calibri"/>
            </a:endParaRP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id="{D39356D0-2CA5-5765-5F8C-702587B760DF}"/>
              </a:ext>
            </a:extLst>
          </p:cNvPr>
          <p:cNvSpPr/>
          <p:nvPr/>
        </p:nvSpPr>
        <p:spPr>
          <a:xfrm rot="1800000">
            <a:off x="10972149" y="-1426177"/>
            <a:ext cx="603849" cy="6958639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Правоъгълник: със заоблени ъгли 5">
            <a:extLst>
              <a:ext uri="{FF2B5EF4-FFF2-40B4-BE49-F238E27FC236}">
                <a16:creationId xmlns:a16="http://schemas.microsoft.com/office/drawing/2014/main" id="{369A55C5-66A1-8D20-21D3-2A310463DA6F}"/>
              </a:ext>
            </a:extLst>
          </p:cNvPr>
          <p:cNvSpPr/>
          <p:nvPr/>
        </p:nvSpPr>
        <p:spPr>
          <a:xfrm rot="18060000">
            <a:off x="10624104" y="3932260"/>
            <a:ext cx="603849" cy="3809998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Правоъгълник: със заоблени ъгли 6">
            <a:extLst>
              <a:ext uri="{FF2B5EF4-FFF2-40B4-BE49-F238E27FC236}">
                <a16:creationId xmlns:a16="http://schemas.microsoft.com/office/drawing/2014/main" id="{AC7683A7-9E8C-5DF4-6EBE-A9E6A3555EAE}"/>
              </a:ext>
            </a:extLst>
          </p:cNvPr>
          <p:cNvSpPr/>
          <p:nvPr/>
        </p:nvSpPr>
        <p:spPr>
          <a:xfrm rot="180000">
            <a:off x="12048406" y="496198"/>
            <a:ext cx="618226" cy="649856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Правоъгълник: със заоблени ъгли 8">
            <a:extLst>
              <a:ext uri="{FF2B5EF4-FFF2-40B4-BE49-F238E27FC236}">
                <a16:creationId xmlns:a16="http://schemas.microsoft.com/office/drawing/2014/main" id="{13E5EE4E-9A9F-F751-1383-208CA28F770F}"/>
              </a:ext>
            </a:extLst>
          </p:cNvPr>
          <p:cNvSpPr/>
          <p:nvPr/>
        </p:nvSpPr>
        <p:spPr>
          <a:xfrm>
            <a:off x="2442534" y="6647911"/>
            <a:ext cx="6771734" cy="575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Правоъгълник: със заоблени ъгли 9">
            <a:extLst>
              <a:ext uri="{FF2B5EF4-FFF2-40B4-BE49-F238E27FC236}">
                <a16:creationId xmlns:a16="http://schemas.microsoft.com/office/drawing/2014/main" id="{FD37023F-625F-B6A8-8538-072E43123C43}"/>
              </a:ext>
            </a:extLst>
          </p:cNvPr>
          <p:cNvSpPr/>
          <p:nvPr/>
        </p:nvSpPr>
        <p:spPr>
          <a:xfrm flipV="1">
            <a:off x="3692466" y="6416974"/>
            <a:ext cx="4284451" cy="86265"/>
          </a:xfrm>
          <a:prstGeom prst="roundRect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Блоксхема: съединение 1">
            <a:extLst>
              <a:ext uri="{FF2B5EF4-FFF2-40B4-BE49-F238E27FC236}">
                <a16:creationId xmlns:a16="http://schemas.microsoft.com/office/drawing/2014/main" id="{B461D4CF-0B1C-1A90-EAA4-114419EB11AA}"/>
              </a:ext>
            </a:extLst>
          </p:cNvPr>
          <p:cNvSpPr/>
          <p:nvPr/>
        </p:nvSpPr>
        <p:spPr>
          <a:xfrm>
            <a:off x="-2003454" y="2995178"/>
            <a:ext cx="100642" cy="86263"/>
          </a:xfrm>
          <a:prstGeom prst="flowChartConnector">
            <a:avLst/>
          </a:prstGeom>
          <a:solidFill>
            <a:srgbClr val="09DE69"/>
          </a:solidFill>
          <a:ln>
            <a:solidFill>
              <a:srgbClr val="09D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414DD1D-5F37-78CD-34FC-95CC9BF44963}"/>
              </a:ext>
            </a:extLst>
          </p:cNvPr>
          <p:cNvSpPr txBox="1"/>
          <p:nvPr/>
        </p:nvSpPr>
        <p:spPr>
          <a:xfrm>
            <a:off x="3468381" y="2551355"/>
            <a:ext cx="5136154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-BG" sz="6000" dirty="0">
                <a:cs typeface="Calibri"/>
              </a:rPr>
              <a:t>БЛАГОДАРЯ ЗА ВНИМАНИЕТО!</a:t>
            </a:r>
          </a:p>
        </p:txBody>
      </p:sp>
      <p:pic>
        <p:nvPicPr>
          <p:cNvPr id="11" name="Графика 11" descr="3d Glasses with solid fill">
            <a:extLst>
              <a:ext uri="{FF2B5EF4-FFF2-40B4-BE49-F238E27FC236}">
                <a16:creationId xmlns:a16="http://schemas.microsoft.com/office/drawing/2014/main" id="{6B0E1A53-958E-0FD5-405A-41DA634CA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85" y="5070894"/>
            <a:ext cx="1791418" cy="1791418"/>
          </a:xfrm>
          <a:prstGeom prst="rect">
            <a:avLst/>
          </a:prstGeom>
        </p:spPr>
      </p:pic>
      <p:pic>
        <p:nvPicPr>
          <p:cNvPr id="12" name="Графика 14" descr="3d Glasses outline">
            <a:extLst>
              <a:ext uri="{FF2B5EF4-FFF2-40B4-BE49-F238E27FC236}">
                <a16:creationId xmlns:a16="http://schemas.microsoft.com/office/drawing/2014/main" id="{9A823D88-3727-4B25-3065-8CF82DC08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386" y="5070894"/>
            <a:ext cx="1791418" cy="179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50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435</Words>
  <Application>Microsoft Office PowerPoint</Application>
  <PresentationFormat>Широк екран</PresentationFormat>
  <Paragraphs>30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Celestial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Vision</dc:creator>
  <cp:lastModifiedBy>Потребител на Windows</cp:lastModifiedBy>
  <cp:revision>137</cp:revision>
  <dcterms:created xsi:type="dcterms:W3CDTF">2022-11-21T14:33:44Z</dcterms:created>
  <dcterms:modified xsi:type="dcterms:W3CDTF">2022-12-05T12:40:32Z</dcterms:modified>
</cp:coreProperties>
</file>